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2"/>
    <p:sldMasterId id="2147483686" r:id="rId3"/>
  </p:sldMasterIdLst>
  <p:notesMasterIdLst>
    <p:notesMasterId r:id="rId18"/>
  </p:notesMasterIdLst>
  <p:handoutMasterIdLst>
    <p:handoutMasterId r:id="rId19"/>
  </p:handoutMasterIdLst>
  <p:sldIdLst>
    <p:sldId id="349" r:id="rId4"/>
    <p:sldId id="320" r:id="rId5"/>
    <p:sldId id="361" r:id="rId6"/>
    <p:sldId id="362" r:id="rId7"/>
    <p:sldId id="363" r:id="rId8"/>
    <p:sldId id="327" r:id="rId9"/>
    <p:sldId id="301" r:id="rId10"/>
    <p:sldId id="364" r:id="rId11"/>
    <p:sldId id="338" r:id="rId12"/>
    <p:sldId id="331" r:id="rId13"/>
    <p:sldId id="345" r:id="rId14"/>
    <p:sldId id="367" r:id="rId15"/>
    <p:sldId id="359" r:id="rId16"/>
    <p:sldId id="308" r:id="rId17"/>
  </p:sldIdLst>
  <p:sldSz cx="9144000" cy="6858000" type="screen4x3"/>
  <p:notesSz cx="6797675" cy="9928225"/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99FF"/>
    <a:srgbClr val="FFFF99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603" autoAdjust="0"/>
  </p:normalViewPr>
  <p:slideViewPr>
    <p:cSldViewPr snapToGrid="0">
      <p:cViewPr varScale="1">
        <p:scale>
          <a:sx n="60" d="100"/>
          <a:sy n="60" d="100"/>
        </p:scale>
        <p:origin x="1491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25E4B-5823-451A-9663-09FAB3020DB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3DD67-5FA0-44AB-95FB-1348AD580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76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13DE2-738B-43AC-8198-D3733C0B66D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54D0D-ADFC-470D-8546-F75E195FC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612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2E40-7E1B-4ECC-8FD0-94F34854FC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19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768A65-F4A1-43E4-9D23-957D6C57A565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4D0D-ADFC-470D-8546-F75E195FC1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0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768A65-F4A1-43E4-9D23-957D6C57A565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7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2E40-7E1B-4ECC-8FD0-94F34854FC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5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2E40-7E1B-4ECC-8FD0-94F34854FC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5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4D0D-ADFC-470D-8546-F75E195FC1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86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4D0D-ADFC-470D-8546-F75E195FC1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6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baseline="0" dirty="0"/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A6815-1F2B-4967-AFEC-46E0CEDF02DB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2E40-7E1B-4ECC-8FD0-94F34854FC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5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4D0D-ADFC-470D-8546-F75E195FC1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4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GB" sz="1200" dirty="0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2E40-7E1B-4ECC-8FD0-94F34854FC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51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68617-113F-4E3F-A0BD-9576C54235A0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 userDrawn="1"/>
        </p:nvSpPr>
        <p:spPr bwMode="auto">
          <a:xfrm>
            <a:off x="0" y="1785938"/>
            <a:ext cx="9144000" cy="5516562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5" descr="PINS logo - smal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1525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1331913" y="2060575"/>
            <a:ext cx="6335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5661025"/>
            <a:ext cx="8066088" cy="431800"/>
          </a:xfrm>
        </p:spPr>
        <p:txBody>
          <a:bodyPr/>
          <a:lstStyle>
            <a:lvl1pPr marL="0" indent="0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21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916113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055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97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96975"/>
            <a:ext cx="2058988" cy="4824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29325" cy="4824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3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 userDrawn="1"/>
        </p:nvSpPr>
        <p:spPr bwMode="auto">
          <a:xfrm>
            <a:off x="0" y="1340768"/>
            <a:ext cx="9144000" cy="5961732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1331913" y="2060575"/>
            <a:ext cx="6335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5661025"/>
            <a:ext cx="8066088" cy="431800"/>
          </a:xfrm>
        </p:spPr>
        <p:txBody>
          <a:bodyPr/>
          <a:lstStyle>
            <a:lvl1pPr marL="0" indent="0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21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916113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6363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1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60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4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4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55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186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03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82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38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56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96975"/>
            <a:ext cx="2058988" cy="4824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29325" cy="4824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7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19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72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9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6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35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02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91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lide Number Placeholder 3"/>
          <p:cNvSpPr txBox="1">
            <a:spLocks noGrp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00" b="1">
              <a:solidFill>
                <a:srgbClr val="FFFFFF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296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pic>
        <p:nvPicPr>
          <p:cNvPr id="1029" name="Picture 7" descr="PINS logo - smal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1525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50000"/>
        </a:spcAft>
        <a:defRPr sz="2000">
          <a:solidFill>
            <a:srgbClr val="00958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5000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296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107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50000"/>
        </a:spcAft>
        <a:defRPr sz="2000">
          <a:solidFill>
            <a:srgbClr val="00958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5000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frastructure.planninginspectorate.gov.uk/legislation-and-advic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COj1N0kbfA" TargetMode="External"/><Relationship Id="rId3" Type="http://schemas.openxmlformats.org/officeDocument/2006/relationships/hyperlink" Target="https://infrastructure.planninginspectorate.gov.uk/wp-content/uploads/2014/05/NSIP-prospectus_May2014.pdf" TargetMode="External"/><Relationship Id="rId7" Type="http://schemas.openxmlformats.org/officeDocument/2006/relationships/hyperlink" Target="https://infrastructure.planninginspectorate.gov.uk/legislation-and-advice/advice-notes/advice-note-eight-overview-of-the-nationally-significant-infrastructure-planning-process-for-members-of-the-public-and-other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frastructure.planninginspectorate.gov.uk/legislation-and-advice/advice-notes/advice-note-two-the-role-of-local-authorities-in-the-development-consent-process/" TargetMode="External"/><Relationship Id="rId5" Type="http://schemas.openxmlformats.org/officeDocument/2006/relationships/hyperlink" Target="https://infrastructure.planninginspectorate.gov.uk/legislation-and-advice/advice-notes/advice-note-one-local-impact-reports/" TargetMode="External"/><Relationship Id="rId4" Type="http://schemas.openxmlformats.org/officeDocument/2006/relationships/hyperlink" Target="https://www.gov.uk/government/publications/planning-act-2008-examination-of-applications-for-development-consent" TargetMode="External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rastructure.planninginspectorate.gov.uk/legislation-and-advice/advice-notes/advice-note-one-local-impact-repor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1412777"/>
            <a:ext cx="9144000" cy="5445224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16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23528" y="3573016"/>
            <a:ext cx="6900564" cy="2214154"/>
          </a:xfrm>
        </p:spPr>
        <p:txBody>
          <a:bodyPr vert="horz" lIns="91429" tIns="45715" rIns="91429" bIns="45715" rtlCol="0" anchor="t">
            <a:normAutofit fontScale="92500" lnSpcReduction="2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Martin Almond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Operations Manager - National Infrastructure &amp; Transport</a:t>
            </a:r>
          </a:p>
          <a:p>
            <a:pPr algn="l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 Sully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Lead - National Infrastructure &amp; Transport</a:t>
            </a:r>
          </a:p>
          <a:p>
            <a:pPr algn="l"/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323528" y="1772816"/>
            <a:ext cx="895763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Act 2008 process: </a:t>
            </a:r>
            <a:b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Overview, where we are, and next steps…</a:t>
            </a:r>
          </a:p>
        </p:txBody>
      </p:sp>
    </p:spTree>
    <p:extLst>
      <p:ext uri="{BB962C8B-B14F-4D97-AF65-F5344CB8AC3E}">
        <p14:creationId xmlns:p14="http://schemas.microsoft.com/office/powerpoint/2010/main" val="238517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r="9302" b="892"/>
          <a:stretch/>
        </p:blipFill>
        <p:spPr bwMode="auto">
          <a:xfrm>
            <a:off x="6540739" y="2730979"/>
            <a:ext cx="2181511" cy="337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0835" y="988624"/>
            <a:ext cx="8229600" cy="38163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GB" sz="28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3 months to submit its recommendation report (including recommended DCO)</a:t>
            </a:r>
            <a:endParaRPr lang="en-GB" sz="240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relevant SoS will then have 3 months to make its decision taking account of: 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rdana" pitchFamily="34" charset="0"/>
              <a:buChar char="−"/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 National Policy Statement(s)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rdana" pitchFamily="34" charset="0"/>
              <a:buChar char="−"/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 Local Impact Reports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rdana" pitchFamily="34" charset="0"/>
              <a:buChar char="−"/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 Important and relevant matters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rdana" pitchFamily="34" charset="0"/>
              <a:buChar char="−"/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 International obligations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Judicial review (post-decision) </a:t>
            </a:r>
          </a:p>
          <a:p>
            <a:pPr>
              <a:lnSpc>
                <a:spcPct val="90000"/>
              </a:lnSpc>
              <a:defRPr/>
            </a:pPr>
            <a:endParaRPr lang="en-GB" sz="1600"/>
          </a:p>
        </p:txBody>
      </p:sp>
      <p:sp>
        <p:nvSpPr>
          <p:cNvPr id="5" name="TextBox 4"/>
          <p:cNvSpPr txBox="1"/>
          <p:nvPr/>
        </p:nvSpPr>
        <p:spPr>
          <a:xfrm>
            <a:off x="1490994" y="148278"/>
            <a:ext cx="61405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 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 Decision stage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</p:spTree>
    <p:extLst>
      <p:ext uri="{BB962C8B-B14F-4D97-AF65-F5344CB8AC3E}">
        <p14:creationId xmlns:p14="http://schemas.microsoft.com/office/powerpoint/2010/main" val="255022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1957858" y="342106"/>
            <a:ext cx="6647086" cy="782638"/>
          </a:xfrm>
        </p:spPr>
        <p:txBody>
          <a:bodyPr/>
          <a:lstStyle/>
          <a:p>
            <a:r>
              <a:rPr lang="en-GB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Legislation, guidance and advice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420" y="4547840"/>
            <a:ext cx="5491162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Act 2008 and Regs/ Rules</a:t>
            </a:r>
          </a:p>
          <a:p>
            <a:pPr marL="285750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DCLG Guidance (statutory)</a:t>
            </a:r>
          </a:p>
          <a:p>
            <a:pPr marL="285750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PINS Advice Notes (non-statutory)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" y="1124744"/>
            <a:ext cx="8229868" cy="317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9992" y="49325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https://infrastructure.planninginspectorate.gov.uk/legislation-and-advice/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Slide Number Placeholder 3"/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</p:spTree>
    <p:extLst>
      <p:ext uri="{BB962C8B-B14F-4D97-AF65-F5344CB8AC3E}">
        <p14:creationId xmlns:p14="http://schemas.microsoft.com/office/powerpoint/2010/main" val="147006164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7F0A-BB36-4B0B-BD4E-11D2ED64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23" y="1146641"/>
            <a:ext cx="8229600" cy="782638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Local Authorities  - what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CD187-E382-4C4C-A1C9-89000D9CF5E4}"/>
              </a:ext>
            </a:extLst>
          </p:cNvPr>
          <p:cNvSpPr txBox="1"/>
          <p:nvPr/>
        </p:nvSpPr>
        <p:spPr>
          <a:xfrm>
            <a:off x="545284" y="2072081"/>
            <a:ext cx="8296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Council Scheme of Delegation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 drafting your 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Look at the use of PADSS in A66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Familiarisation with Advice Notes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Lastly: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Structure, requirements, legal obligation and controls of the DCO dealt with during examination.</a:t>
            </a:r>
          </a:p>
        </p:txBody>
      </p:sp>
    </p:spTree>
    <p:extLst>
      <p:ext uri="{BB962C8B-B14F-4D97-AF65-F5344CB8AC3E}">
        <p14:creationId xmlns:p14="http://schemas.microsoft.com/office/powerpoint/2010/main" val="338638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2663788" y="389590"/>
            <a:ext cx="6044963" cy="782638"/>
          </a:xfrm>
        </p:spPr>
        <p:txBody>
          <a:bodyPr/>
          <a:lstStyle/>
          <a:p>
            <a:r>
              <a:rPr lang="en-GB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172228"/>
            <a:ext cx="53056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Pre-application service</a:t>
            </a:r>
          </a:p>
          <a:p>
            <a:pPr marL="742895" lvl="1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Pre-application service for Nationally Significant Infrastructure Projects - Prospectus for Applicants</a:t>
            </a:r>
            <a:endParaRPr lang="en-GB" ker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DCLG Guidance</a:t>
            </a:r>
          </a:p>
          <a:p>
            <a:pPr marL="742895" lvl="1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Planning Act 2008: examination of applications for development consent</a:t>
            </a:r>
            <a:endParaRPr lang="en-GB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PINS Advice Notes</a:t>
            </a:r>
          </a:p>
          <a:p>
            <a:pPr marL="742895" lvl="1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 Note 1: Local Impact Reports</a:t>
            </a:r>
            <a:endParaRPr lang="en-GB" ker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895" lvl="1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 Note 2: The role of local authorities in the development consent process</a:t>
            </a:r>
            <a:r>
              <a:rPr lang="en-GB" ker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895" lvl="1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Advice Note 8: Overview of the nationally significant infrastructure planning process</a:t>
            </a:r>
            <a:endParaRPr lang="en-GB" ker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Video on the Planning Act 2008 process</a:t>
            </a:r>
            <a:endParaRPr lang="en-GB" ker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defTabSz="914400" eaLnBrk="0" fontAlgn="base" hangingPunct="0">
              <a:spcAft>
                <a:spcPts val="1200"/>
              </a:spcAft>
              <a:defRPr/>
            </a:pPr>
            <a:endParaRPr lang="en-GB" ker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Slide Number Placeholder 3"/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  <p:pic>
        <p:nvPicPr>
          <p:cNvPr id="1028" name="Picture 4" descr="USPTO Issues Additional Subject Matter Eligibility Guidance">
            <a:extLst>
              <a:ext uri="{FF2B5EF4-FFF2-40B4-BE49-F238E27FC236}">
                <a16:creationId xmlns:a16="http://schemas.microsoft.com/office/drawing/2014/main" id="{7C56A0BC-7EF8-449C-9BA9-0C3E0B39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76" y="2214555"/>
            <a:ext cx="3623320" cy="28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6585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3913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0397" y="332656"/>
            <a:ext cx="4176464" cy="1008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7" descr="PINS logo - 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4" y1="4324" x2="1024" y2="4324"/>
                        <a14:foregroundMark x1="12287" y1="49189" x2="12287" y2="49189"/>
                        <a14:foregroundMark x1="18430" y1="50270" x2="18430" y2="50270"/>
                        <a14:foregroundMark x1="31399" y1="53514" x2="31399" y2="53514"/>
                        <a14:foregroundMark x1="40956" y1="54054" x2="40956" y2="54054"/>
                        <a14:foregroundMark x1="51195" y1="54054" x2="51195" y2="54054"/>
                        <a14:foregroundMark x1="58703" y1="53514" x2="58703" y2="53514"/>
                        <a14:foregroundMark x1="63140" y1="60000" x2="63140" y2="60000"/>
                        <a14:foregroundMark x1="72355" y1="58378" x2="72355" y2="58378"/>
                        <a14:foregroundMark x1="81229" y1="48649" x2="81229" y2="48649"/>
                        <a14:foregroundMark x1="80887" y1="55135" x2="80887" y2="55135"/>
                        <a14:foregroundMark x1="80205" y1="56216" x2="80205" y2="56216"/>
                        <a14:foregroundMark x1="83959" y1="56216" x2="83959" y2="56216"/>
                        <a14:foregroundMark x1="83276" y1="57297" x2="83276" y2="57297"/>
                        <a14:foregroundMark x1="92491" y1="58919" x2="92491" y2="58919"/>
                        <a14:foregroundMark x1="9215" y1="79459" x2="9215" y2="79459"/>
                        <a14:foregroundMark x1="18430" y1="82162" x2="18430" y2="82162"/>
                        <a14:foregroundMark x1="26280" y1="82162" x2="26280" y2="82162"/>
                        <a14:foregroundMark x1="33447" y1="82162" x2="33447" y2="82162"/>
                        <a14:foregroundMark x1="44710" y1="82162" x2="44710" y2="82162"/>
                        <a14:foregroundMark x1="52560" y1="81622" x2="52560" y2="81622"/>
                        <a14:foregroundMark x1="58020" y1="80541" x2="58020" y2="80541"/>
                        <a14:foregroundMark x1="64505" y1="81622" x2="64505" y2="81622"/>
                        <a14:foregroundMark x1="70990" y1="82703" x2="70990" y2="82703"/>
                        <a14:foregroundMark x1="80205" y1="81622" x2="80205" y2="81622"/>
                        <a14:foregroundMark x1="85666" y1="82162" x2="85666" y2="82162"/>
                        <a14:foregroundMark x1="95222" y1="84324" x2="95222" y2="84324"/>
                        <a14:foregroundMark x1="1024" y1="17838" x2="1024" y2="17838"/>
                        <a14:foregroundMark x1="1024" y1="24324" x2="1024" y2="24324"/>
                        <a14:foregroundMark x1="1024" y1="38919" x2="1024" y2="38919"/>
                        <a14:backgroundMark x1="6485" y1="5405" x2="6485" y2="5405"/>
                        <a14:backgroundMark x1="3754" y1="15676" x2="3754" y2="15676"/>
                        <a14:backgroundMark x1="8874" y1="40000" x2="8874" y2="40000"/>
                        <a14:backgroundMark x1="3754" y1="61622" x2="3754" y2="61622"/>
                        <a14:backgroundMark x1="5119" y1="87027" x2="5119" y2="87027"/>
                        <a14:backgroundMark x1="58703" y1="17297" x2="58703" y2="17297"/>
                        <a14:backgroundMark x1="17065" y1="1081" x2="17065" y2="1081"/>
                        <a14:backgroundMark x1="19795" y1="5405" x2="19795" y2="5405"/>
                        <a14:backgroundMark x1="24232" y1="5405" x2="24232" y2="5405"/>
                        <a14:backgroundMark x1="30717" y1="57297" x2="30717" y2="57297"/>
                        <a14:backgroundMark x1="45392" y1="51892" x2="45392" y2="51892"/>
                        <a14:backgroundMark x1="34130" y1="87568" x2="34130" y2="87568"/>
                        <a14:backgroundMark x1="43345" y1="84865" x2="43345" y2="84865"/>
                        <a14:backgroundMark x1="64505" y1="86486" x2="64505" y2="86486"/>
                        <a14:backgroundMark x1="58020" y1="62162" x2="58020" y2="62162"/>
                        <a14:backgroundMark x1="80205" y1="89730" x2="80205" y2="89730"/>
                        <a14:backgroundMark x1="97952" y1="58919" x2="97952" y2="58919"/>
                        <a14:backgroundMark x1="93515" y1="84324" x2="93515" y2="84324"/>
                        <a14:backgroundMark x1="26280" y1="1622" x2="26280" y2="1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1" y="508385"/>
            <a:ext cx="1080120" cy="6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4572" y="544324"/>
            <a:ext cx="259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3200" b="1"/>
              <a:t>?</a:t>
            </a:r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DF7FD-037B-4C00-890F-E5EB3BED1807}"/>
              </a:ext>
            </a:extLst>
          </p:cNvPr>
          <p:cNvSpPr/>
          <p:nvPr/>
        </p:nvSpPr>
        <p:spPr>
          <a:xfrm>
            <a:off x="5127496" y="5204298"/>
            <a:ext cx="3932198" cy="10269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Contact details for the Gatwick Case Team</a:t>
            </a:r>
          </a:p>
          <a:p>
            <a:endParaRPr lang="en-GB" sz="1200" b="1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Email: gatwickairport@planninginspectorate.gov.uk</a:t>
            </a:r>
          </a:p>
          <a:p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Tel: 0303 444 5000</a:t>
            </a:r>
            <a:endParaRPr lang="en-GB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3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6" r="8659"/>
          <a:stretch/>
        </p:blipFill>
        <p:spPr bwMode="auto">
          <a:xfrm>
            <a:off x="0" y="1244599"/>
            <a:ext cx="9141296" cy="509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1" y="4213627"/>
            <a:ext cx="75963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consents regime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timescales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Policy Statements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0918" y="184101"/>
            <a:ext cx="759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2080" y="4213627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Frontloaded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process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Inquisitorial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44599"/>
            <a:ext cx="9141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20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9AB5-0BBC-4A1A-AF08-C15DF13F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5E6D7-5F35-4932-A9CD-149A15070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B54580-7F8F-4F9E-B717-1628C55CE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"/>
          <a:stretch/>
        </p:blipFill>
        <p:spPr bwMode="auto">
          <a:xfrm>
            <a:off x="-1" y="0"/>
            <a:ext cx="9141297" cy="633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F5F91D-3B93-4BD5-90F0-1A7479C8EFCE}"/>
              </a:ext>
            </a:extLst>
          </p:cNvPr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6010469-6EBF-46AC-9962-277343588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3" y="1555049"/>
            <a:ext cx="8569325" cy="2444750"/>
          </a:xfrm>
          <a:prstGeom prst="rect">
            <a:avLst/>
          </a:prstGeom>
          <a:gradFill rotWithShape="1">
            <a:gsLst>
              <a:gs pos="0">
                <a:srgbClr val="FFFFB7"/>
              </a:gs>
              <a:gs pos="100000">
                <a:srgbClr val="FFFFD5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CFF88FB-106C-4A06-85E3-C203906C4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"/>
          <a:stretch/>
        </p:blipFill>
        <p:spPr bwMode="auto">
          <a:xfrm>
            <a:off x="-1" y="0"/>
            <a:ext cx="9141297" cy="633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43">
            <a:extLst>
              <a:ext uri="{FF2B5EF4-FFF2-40B4-BE49-F238E27FC236}">
                <a16:creationId xmlns:a16="http://schemas.microsoft.com/office/drawing/2014/main" id="{27ABC428-5E85-4DE4-8E22-35717602A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146" y="3774374"/>
            <a:ext cx="0" cy="16922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44">
            <a:extLst>
              <a:ext uri="{FF2B5EF4-FFF2-40B4-BE49-F238E27FC236}">
                <a16:creationId xmlns:a16="http://schemas.microsoft.com/office/drawing/2014/main" id="{BF3CEF85-F168-4552-A982-D9D735F26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2983" y="3774374"/>
            <a:ext cx="0" cy="17256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49">
            <a:extLst>
              <a:ext uri="{FF2B5EF4-FFF2-40B4-BE49-F238E27FC236}">
                <a16:creationId xmlns:a16="http://schemas.microsoft.com/office/drawing/2014/main" id="{948A3A85-ADB0-4CA0-9920-C84C1613B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6577" y="3871212"/>
            <a:ext cx="7144" cy="16287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44">
            <a:extLst>
              <a:ext uri="{FF2B5EF4-FFF2-40B4-BE49-F238E27FC236}">
                <a16:creationId xmlns:a16="http://schemas.microsoft.com/office/drawing/2014/main" id="{B5AB4263-957D-4141-9154-2B68E80B2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9294" y="3871212"/>
            <a:ext cx="1" cy="16287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9FEDD627-2279-494F-8447-0E73FA337F22}"/>
              </a:ext>
            </a:extLst>
          </p:cNvPr>
          <p:cNvGrpSpPr>
            <a:grpSpLocks/>
          </p:cNvGrpSpPr>
          <p:nvPr/>
        </p:nvGrpSpPr>
        <p:grpSpPr bwMode="auto">
          <a:xfrm>
            <a:off x="410046" y="2237674"/>
            <a:ext cx="4159250" cy="541338"/>
            <a:chOff x="530" y="1774"/>
            <a:chExt cx="806" cy="403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2260AED-8717-41D4-B0D6-06F3EA70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774"/>
              <a:ext cx="806" cy="403"/>
            </a:xfrm>
            <a:custGeom>
              <a:avLst/>
              <a:gdLst>
                <a:gd name="T0" fmla="*/ 604 w 806"/>
                <a:gd name="T1" fmla="*/ 0 h 403"/>
                <a:gd name="T2" fmla="*/ 604 w 806"/>
                <a:gd name="T3" fmla="*/ 101 h 403"/>
                <a:gd name="T4" fmla="*/ 0 w 806"/>
                <a:gd name="T5" fmla="*/ 101 h 403"/>
                <a:gd name="T6" fmla="*/ 0 w 806"/>
                <a:gd name="T7" fmla="*/ 302 h 403"/>
                <a:gd name="T8" fmla="*/ 604 w 806"/>
                <a:gd name="T9" fmla="*/ 302 h 403"/>
                <a:gd name="T10" fmla="*/ 604 w 806"/>
                <a:gd name="T11" fmla="*/ 403 h 403"/>
                <a:gd name="T12" fmla="*/ 806 w 806"/>
                <a:gd name="T13" fmla="*/ 202 h 403"/>
                <a:gd name="T14" fmla="*/ 604 w 806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6" h="403">
                  <a:moveTo>
                    <a:pt x="604" y="0"/>
                  </a:moveTo>
                  <a:lnTo>
                    <a:pt x="604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4" y="302"/>
                  </a:lnTo>
                  <a:lnTo>
                    <a:pt x="604" y="403"/>
                  </a:lnTo>
                  <a:lnTo>
                    <a:pt x="806" y="202"/>
                  </a:lnTo>
                  <a:lnTo>
                    <a:pt x="60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99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49FDEEF-DA35-47B0-8485-31A21640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774"/>
              <a:ext cx="806" cy="403"/>
            </a:xfrm>
            <a:custGeom>
              <a:avLst/>
              <a:gdLst>
                <a:gd name="T0" fmla="*/ 604 w 806"/>
                <a:gd name="T1" fmla="*/ 0 h 403"/>
                <a:gd name="T2" fmla="*/ 604 w 806"/>
                <a:gd name="T3" fmla="*/ 101 h 403"/>
                <a:gd name="T4" fmla="*/ 0 w 806"/>
                <a:gd name="T5" fmla="*/ 101 h 403"/>
                <a:gd name="T6" fmla="*/ 0 w 806"/>
                <a:gd name="T7" fmla="*/ 302 h 403"/>
                <a:gd name="T8" fmla="*/ 604 w 806"/>
                <a:gd name="T9" fmla="*/ 302 h 403"/>
                <a:gd name="T10" fmla="*/ 604 w 806"/>
                <a:gd name="T11" fmla="*/ 403 h 403"/>
                <a:gd name="T12" fmla="*/ 806 w 806"/>
                <a:gd name="T13" fmla="*/ 202 h 403"/>
                <a:gd name="T14" fmla="*/ 604 w 806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6" h="403">
                  <a:moveTo>
                    <a:pt x="604" y="0"/>
                  </a:moveTo>
                  <a:lnTo>
                    <a:pt x="604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4" y="302"/>
                  </a:lnTo>
                  <a:lnTo>
                    <a:pt x="604" y="403"/>
                  </a:lnTo>
                  <a:lnTo>
                    <a:pt x="806" y="202"/>
                  </a:lnTo>
                  <a:lnTo>
                    <a:pt x="604" y="0"/>
                  </a:lnTo>
                  <a:close/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009900"/>
                </a:gs>
              </a:gsLst>
              <a:lin ang="0" scaled="1"/>
            </a:gra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3281AC87-4810-491A-92A9-8989EB35F70D}"/>
              </a:ext>
            </a:extLst>
          </p:cNvPr>
          <p:cNvGrpSpPr>
            <a:grpSpLocks/>
          </p:cNvGrpSpPr>
          <p:nvPr/>
        </p:nvGrpSpPr>
        <p:grpSpPr bwMode="auto">
          <a:xfrm>
            <a:off x="4569296" y="2202749"/>
            <a:ext cx="684212" cy="639763"/>
            <a:chOff x="1336" y="1774"/>
            <a:chExt cx="705" cy="403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8C71442-4A2D-478F-8B2F-9D870B745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774"/>
              <a:ext cx="705" cy="403"/>
            </a:xfrm>
            <a:custGeom>
              <a:avLst/>
              <a:gdLst>
                <a:gd name="T0" fmla="*/ 529 w 705"/>
                <a:gd name="T1" fmla="*/ 0 h 403"/>
                <a:gd name="T2" fmla="*/ 529 w 705"/>
                <a:gd name="T3" fmla="*/ 101 h 403"/>
                <a:gd name="T4" fmla="*/ 0 w 705"/>
                <a:gd name="T5" fmla="*/ 101 h 403"/>
                <a:gd name="T6" fmla="*/ 0 w 705"/>
                <a:gd name="T7" fmla="*/ 302 h 403"/>
                <a:gd name="T8" fmla="*/ 529 w 705"/>
                <a:gd name="T9" fmla="*/ 302 h 403"/>
                <a:gd name="T10" fmla="*/ 529 w 705"/>
                <a:gd name="T11" fmla="*/ 403 h 403"/>
                <a:gd name="T12" fmla="*/ 705 w 705"/>
                <a:gd name="T13" fmla="*/ 202 h 403"/>
                <a:gd name="T14" fmla="*/ 529 w 705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403">
                  <a:moveTo>
                    <a:pt x="529" y="0"/>
                  </a:moveTo>
                  <a:lnTo>
                    <a:pt x="529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529" y="302"/>
                  </a:lnTo>
                  <a:lnTo>
                    <a:pt x="529" y="403"/>
                  </a:lnTo>
                  <a:lnTo>
                    <a:pt x="705" y="20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5E3AFA-FBFC-46AB-A0AD-6A5734437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774"/>
              <a:ext cx="705" cy="403"/>
            </a:xfrm>
            <a:custGeom>
              <a:avLst/>
              <a:gdLst>
                <a:gd name="T0" fmla="*/ 529 w 705"/>
                <a:gd name="T1" fmla="*/ 0 h 403"/>
                <a:gd name="T2" fmla="*/ 529 w 705"/>
                <a:gd name="T3" fmla="*/ 101 h 403"/>
                <a:gd name="T4" fmla="*/ 0 w 705"/>
                <a:gd name="T5" fmla="*/ 101 h 403"/>
                <a:gd name="T6" fmla="*/ 0 w 705"/>
                <a:gd name="T7" fmla="*/ 302 h 403"/>
                <a:gd name="T8" fmla="*/ 529 w 705"/>
                <a:gd name="T9" fmla="*/ 302 h 403"/>
                <a:gd name="T10" fmla="*/ 529 w 705"/>
                <a:gd name="T11" fmla="*/ 403 h 403"/>
                <a:gd name="T12" fmla="*/ 705 w 705"/>
                <a:gd name="T13" fmla="*/ 202 h 403"/>
                <a:gd name="T14" fmla="*/ 529 w 705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403">
                  <a:moveTo>
                    <a:pt x="529" y="0"/>
                  </a:moveTo>
                  <a:lnTo>
                    <a:pt x="529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529" y="302"/>
                  </a:lnTo>
                  <a:lnTo>
                    <a:pt x="529" y="403"/>
                  </a:lnTo>
                  <a:lnTo>
                    <a:pt x="705" y="20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0000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68DC6CE-EACF-4945-B66F-8D6473A6DCED}"/>
              </a:ext>
            </a:extLst>
          </p:cNvPr>
          <p:cNvGrpSpPr>
            <a:grpSpLocks/>
          </p:cNvGrpSpPr>
          <p:nvPr/>
        </p:nvGrpSpPr>
        <p:grpSpPr bwMode="auto">
          <a:xfrm>
            <a:off x="5253508" y="2188462"/>
            <a:ext cx="849313" cy="639762"/>
            <a:chOff x="2041" y="1774"/>
            <a:chExt cx="807" cy="403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9554F09-CB50-49DF-B7AF-D21EB25E4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774"/>
              <a:ext cx="807" cy="403"/>
            </a:xfrm>
            <a:custGeom>
              <a:avLst/>
              <a:gdLst>
                <a:gd name="T0" fmla="*/ 606 w 807"/>
                <a:gd name="T1" fmla="*/ 0 h 403"/>
                <a:gd name="T2" fmla="*/ 606 w 807"/>
                <a:gd name="T3" fmla="*/ 101 h 403"/>
                <a:gd name="T4" fmla="*/ 0 w 807"/>
                <a:gd name="T5" fmla="*/ 101 h 403"/>
                <a:gd name="T6" fmla="*/ 0 w 807"/>
                <a:gd name="T7" fmla="*/ 302 h 403"/>
                <a:gd name="T8" fmla="*/ 606 w 807"/>
                <a:gd name="T9" fmla="*/ 302 h 403"/>
                <a:gd name="T10" fmla="*/ 606 w 807"/>
                <a:gd name="T11" fmla="*/ 403 h 403"/>
                <a:gd name="T12" fmla="*/ 807 w 807"/>
                <a:gd name="T13" fmla="*/ 202 h 403"/>
                <a:gd name="T14" fmla="*/ 606 w 807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7" h="403">
                  <a:moveTo>
                    <a:pt x="606" y="0"/>
                  </a:moveTo>
                  <a:lnTo>
                    <a:pt x="606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6" y="302"/>
                  </a:lnTo>
                  <a:lnTo>
                    <a:pt x="606" y="403"/>
                  </a:lnTo>
                  <a:lnTo>
                    <a:pt x="807" y="202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51FAEE6-C5D2-441B-A0D6-EF560772E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774"/>
              <a:ext cx="807" cy="403"/>
            </a:xfrm>
            <a:custGeom>
              <a:avLst/>
              <a:gdLst>
                <a:gd name="T0" fmla="*/ 606 w 807"/>
                <a:gd name="T1" fmla="*/ 0 h 403"/>
                <a:gd name="T2" fmla="*/ 606 w 807"/>
                <a:gd name="T3" fmla="*/ 101 h 403"/>
                <a:gd name="T4" fmla="*/ 0 w 807"/>
                <a:gd name="T5" fmla="*/ 101 h 403"/>
                <a:gd name="T6" fmla="*/ 0 w 807"/>
                <a:gd name="T7" fmla="*/ 302 h 403"/>
                <a:gd name="T8" fmla="*/ 606 w 807"/>
                <a:gd name="T9" fmla="*/ 302 h 403"/>
                <a:gd name="T10" fmla="*/ 606 w 807"/>
                <a:gd name="T11" fmla="*/ 403 h 403"/>
                <a:gd name="T12" fmla="*/ 807 w 807"/>
                <a:gd name="T13" fmla="*/ 202 h 403"/>
                <a:gd name="T14" fmla="*/ 606 w 807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7" h="403">
                  <a:moveTo>
                    <a:pt x="606" y="0"/>
                  </a:moveTo>
                  <a:lnTo>
                    <a:pt x="606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6" y="302"/>
                  </a:lnTo>
                  <a:lnTo>
                    <a:pt x="606" y="403"/>
                  </a:lnTo>
                  <a:lnTo>
                    <a:pt x="807" y="202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CC0000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Freeform 15">
            <a:extLst>
              <a:ext uri="{FF2B5EF4-FFF2-40B4-BE49-F238E27FC236}">
                <a16:creationId xmlns:a16="http://schemas.microsoft.com/office/drawing/2014/main" id="{FEBB3904-8DEF-42DE-B859-763A17F75687}"/>
              </a:ext>
            </a:extLst>
          </p:cNvPr>
          <p:cNvSpPr>
            <a:spLocks/>
          </p:cNvSpPr>
          <p:nvPr/>
        </p:nvSpPr>
        <p:spPr bwMode="auto">
          <a:xfrm>
            <a:off x="6115521" y="2188462"/>
            <a:ext cx="1247775" cy="639762"/>
          </a:xfrm>
          <a:custGeom>
            <a:avLst/>
            <a:gdLst>
              <a:gd name="T0" fmla="*/ 2147483647 w 807"/>
              <a:gd name="T1" fmla="*/ 0 h 403"/>
              <a:gd name="T2" fmla="*/ 2147483647 w 807"/>
              <a:gd name="T3" fmla="*/ 2147483647 h 403"/>
              <a:gd name="T4" fmla="*/ 0 w 807"/>
              <a:gd name="T5" fmla="*/ 2147483647 h 403"/>
              <a:gd name="T6" fmla="*/ 0 w 807"/>
              <a:gd name="T7" fmla="*/ 2147483647 h 403"/>
              <a:gd name="T8" fmla="*/ 2147483647 w 807"/>
              <a:gd name="T9" fmla="*/ 2147483647 h 403"/>
              <a:gd name="T10" fmla="*/ 2147483647 w 807"/>
              <a:gd name="T11" fmla="*/ 2147483647 h 403"/>
              <a:gd name="T12" fmla="*/ 2147483647 w 807"/>
              <a:gd name="T13" fmla="*/ 2147483647 h 403"/>
              <a:gd name="T14" fmla="*/ 2147483647 w 807"/>
              <a:gd name="T15" fmla="*/ 0 h 4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07" h="403">
                <a:moveTo>
                  <a:pt x="605" y="0"/>
                </a:moveTo>
                <a:lnTo>
                  <a:pt x="605" y="101"/>
                </a:lnTo>
                <a:lnTo>
                  <a:pt x="0" y="101"/>
                </a:lnTo>
                <a:lnTo>
                  <a:pt x="0" y="302"/>
                </a:lnTo>
                <a:lnTo>
                  <a:pt x="605" y="302"/>
                </a:lnTo>
                <a:lnTo>
                  <a:pt x="605" y="403"/>
                </a:lnTo>
                <a:lnTo>
                  <a:pt x="807" y="202"/>
                </a:lnTo>
                <a:lnTo>
                  <a:pt x="605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id="{EDD93125-C014-44D9-948D-8C3206715201}"/>
              </a:ext>
            </a:extLst>
          </p:cNvPr>
          <p:cNvGrpSpPr>
            <a:grpSpLocks/>
          </p:cNvGrpSpPr>
          <p:nvPr/>
        </p:nvGrpSpPr>
        <p:grpSpPr bwMode="auto">
          <a:xfrm>
            <a:off x="7806208" y="2188462"/>
            <a:ext cx="403225" cy="639762"/>
            <a:chOff x="4361" y="1774"/>
            <a:chExt cx="705" cy="403"/>
          </a:xfrm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BC50E34-E6B7-413C-8C20-5012F997F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1774"/>
              <a:ext cx="705" cy="403"/>
            </a:xfrm>
            <a:custGeom>
              <a:avLst/>
              <a:gdLst>
                <a:gd name="T0" fmla="*/ 528 w 705"/>
                <a:gd name="T1" fmla="*/ 0 h 403"/>
                <a:gd name="T2" fmla="*/ 528 w 705"/>
                <a:gd name="T3" fmla="*/ 101 h 403"/>
                <a:gd name="T4" fmla="*/ 0 w 705"/>
                <a:gd name="T5" fmla="*/ 101 h 403"/>
                <a:gd name="T6" fmla="*/ 0 w 705"/>
                <a:gd name="T7" fmla="*/ 302 h 403"/>
                <a:gd name="T8" fmla="*/ 528 w 705"/>
                <a:gd name="T9" fmla="*/ 302 h 403"/>
                <a:gd name="T10" fmla="*/ 528 w 705"/>
                <a:gd name="T11" fmla="*/ 403 h 403"/>
                <a:gd name="T12" fmla="*/ 705 w 705"/>
                <a:gd name="T13" fmla="*/ 202 h 403"/>
                <a:gd name="T14" fmla="*/ 528 w 705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403">
                  <a:moveTo>
                    <a:pt x="528" y="0"/>
                  </a:moveTo>
                  <a:lnTo>
                    <a:pt x="528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528" y="302"/>
                  </a:lnTo>
                  <a:lnTo>
                    <a:pt x="528" y="403"/>
                  </a:lnTo>
                  <a:lnTo>
                    <a:pt x="705" y="202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09EC4A2-EFD8-439B-96F3-C8C2D071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1774"/>
              <a:ext cx="705" cy="403"/>
            </a:xfrm>
            <a:custGeom>
              <a:avLst/>
              <a:gdLst>
                <a:gd name="T0" fmla="*/ 528 w 705"/>
                <a:gd name="T1" fmla="*/ 0 h 403"/>
                <a:gd name="T2" fmla="*/ 528 w 705"/>
                <a:gd name="T3" fmla="*/ 101 h 403"/>
                <a:gd name="T4" fmla="*/ 0 w 705"/>
                <a:gd name="T5" fmla="*/ 101 h 403"/>
                <a:gd name="T6" fmla="*/ 0 w 705"/>
                <a:gd name="T7" fmla="*/ 302 h 403"/>
                <a:gd name="T8" fmla="*/ 528 w 705"/>
                <a:gd name="T9" fmla="*/ 302 h 403"/>
                <a:gd name="T10" fmla="*/ 528 w 705"/>
                <a:gd name="T11" fmla="*/ 403 h 403"/>
                <a:gd name="T12" fmla="*/ 705 w 705"/>
                <a:gd name="T13" fmla="*/ 202 h 403"/>
                <a:gd name="T14" fmla="*/ 528 w 705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403">
                  <a:moveTo>
                    <a:pt x="528" y="0"/>
                  </a:moveTo>
                  <a:lnTo>
                    <a:pt x="528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528" y="302"/>
                  </a:lnTo>
                  <a:lnTo>
                    <a:pt x="528" y="403"/>
                  </a:lnTo>
                  <a:lnTo>
                    <a:pt x="705" y="202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" name="Text Box 23">
            <a:extLst>
              <a:ext uri="{FF2B5EF4-FFF2-40B4-BE49-F238E27FC236}">
                <a16:creationId xmlns:a16="http://schemas.microsoft.com/office/drawing/2014/main" id="{8764ABC1-4328-4E03-85DB-2EA5508A0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546" y="1770949"/>
            <a:ext cx="227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09900"/>
                </a:solidFill>
                <a:latin typeface="Arial Black" pitchFamily="34" charset="0"/>
                <a:ea typeface="Geneva" pitchFamily="-112" charset="-128"/>
              </a:rPr>
              <a:t>DEVELOPER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8276D744-8676-49C8-9B8A-398E06C1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96" y="1774124"/>
            <a:ext cx="117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CC0000"/>
                </a:solidFill>
                <a:latin typeface="Arial Black" pitchFamily="34" charset="0"/>
                <a:ea typeface="Geneva" pitchFamily="-112" charset="-128"/>
              </a:rPr>
              <a:t>PINS</a:t>
            </a:r>
          </a:p>
        </p:txBody>
      </p:sp>
      <p:grpSp>
        <p:nvGrpSpPr>
          <p:cNvPr id="27" name="Group 25">
            <a:extLst>
              <a:ext uri="{FF2B5EF4-FFF2-40B4-BE49-F238E27FC236}">
                <a16:creationId xmlns:a16="http://schemas.microsoft.com/office/drawing/2014/main" id="{70BB6F4C-3C8C-4C44-B99B-0CF8F1C21114}"/>
              </a:ext>
            </a:extLst>
          </p:cNvPr>
          <p:cNvGrpSpPr>
            <a:grpSpLocks/>
          </p:cNvGrpSpPr>
          <p:nvPr/>
        </p:nvGrpSpPr>
        <p:grpSpPr bwMode="auto">
          <a:xfrm>
            <a:off x="7360121" y="2188462"/>
            <a:ext cx="427037" cy="639762"/>
            <a:chOff x="2041" y="1774"/>
            <a:chExt cx="807" cy="403"/>
          </a:xfrm>
        </p:grpSpPr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99BCDB58-DDDA-4459-9270-32EA36BA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774"/>
              <a:ext cx="807" cy="403"/>
            </a:xfrm>
            <a:custGeom>
              <a:avLst/>
              <a:gdLst>
                <a:gd name="T0" fmla="*/ 606 w 807"/>
                <a:gd name="T1" fmla="*/ 0 h 403"/>
                <a:gd name="T2" fmla="*/ 606 w 807"/>
                <a:gd name="T3" fmla="*/ 101 h 403"/>
                <a:gd name="T4" fmla="*/ 0 w 807"/>
                <a:gd name="T5" fmla="*/ 101 h 403"/>
                <a:gd name="T6" fmla="*/ 0 w 807"/>
                <a:gd name="T7" fmla="*/ 302 h 403"/>
                <a:gd name="T8" fmla="*/ 606 w 807"/>
                <a:gd name="T9" fmla="*/ 302 h 403"/>
                <a:gd name="T10" fmla="*/ 606 w 807"/>
                <a:gd name="T11" fmla="*/ 403 h 403"/>
                <a:gd name="T12" fmla="*/ 807 w 807"/>
                <a:gd name="T13" fmla="*/ 202 h 403"/>
                <a:gd name="T14" fmla="*/ 606 w 807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7" h="403">
                  <a:moveTo>
                    <a:pt x="606" y="0"/>
                  </a:moveTo>
                  <a:lnTo>
                    <a:pt x="606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6" y="302"/>
                  </a:lnTo>
                  <a:lnTo>
                    <a:pt x="606" y="403"/>
                  </a:lnTo>
                  <a:lnTo>
                    <a:pt x="807" y="202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04B3C71-AD3D-4899-9496-DC123F4F3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774"/>
              <a:ext cx="807" cy="403"/>
            </a:xfrm>
            <a:custGeom>
              <a:avLst/>
              <a:gdLst>
                <a:gd name="T0" fmla="*/ 606 w 807"/>
                <a:gd name="T1" fmla="*/ 0 h 403"/>
                <a:gd name="T2" fmla="*/ 606 w 807"/>
                <a:gd name="T3" fmla="*/ 101 h 403"/>
                <a:gd name="T4" fmla="*/ 0 w 807"/>
                <a:gd name="T5" fmla="*/ 101 h 403"/>
                <a:gd name="T6" fmla="*/ 0 w 807"/>
                <a:gd name="T7" fmla="*/ 302 h 403"/>
                <a:gd name="T8" fmla="*/ 606 w 807"/>
                <a:gd name="T9" fmla="*/ 302 h 403"/>
                <a:gd name="T10" fmla="*/ 606 w 807"/>
                <a:gd name="T11" fmla="*/ 403 h 403"/>
                <a:gd name="T12" fmla="*/ 807 w 807"/>
                <a:gd name="T13" fmla="*/ 202 h 403"/>
                <a:gd name="T14" fmla="*/ 606 w 807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7" h="403">
                  <a:moveTo>
                    <a:pt x="606" y="0"/>
                  </a:moveTo>
                  <a:lnTo>
                    <a:pt x="606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6" y="302"/>
                  </a:lnTo>
                  <a:lnTo>
                    <a:pt x="606" y="403"/>
                  </a:lnTo>
                  <a:lnTo>
                    <a:pt x="807" y="202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CC0000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" name="Line 29">
            <a:extLst>
              <a:ext uri="{FF2B5EF4-FFF2-40B4-BE49-F238E27FC236}">
                <a16:creationId xmlns:a16="http://schemas.microsoft.com/office/drawing/2014/main" id="{C4F504E8-CD19-43A5-A7FE-F53128862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1921" y="1866199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7C034F95-58B0-40C5-9045-41A135CE4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696" y="1785237"/>
            <a:ext cx="1030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000FF"/>
                </a:solidFill>
                <a:latin typeface="Arial Black" pitchFamily="34" charset="0"/>
                <a:ea typeface="Geneva" pitchFamily="-112" charset="-128"/>
              </a:rPr>
              <a:t>SofS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D083292A-F8BE-47CA-A89A-39A6403E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208" y="3288599"/>
            <a:ext cx="2001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Pre-application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EDC931DB-915F-4CC5-9C2C-F9CFD1D8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721" y="3360037"/>
            <a:ext cx="10080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900" b="1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Acceptance</a:t>
            </a: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35B22ECC-148A-47D2-A24B-65AA301CA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183" y="3660074"/>
            <a:ext cx="1225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900" b="1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Pre-examination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9DD34D98-DADE-4359-8C13-A3853047C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146" y="3310824"/>
            <a:ext cx="10080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900" b="1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Examination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D821AF32-DEE8-45CA-9FBD-E3F699DA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083" y="3642612"/>
            <a:ext cx="13668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900" b="1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Recommendation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A679575E-0D25-418A-8E95-8F25FF970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783" y="3248912"/>
            <a:ext cx="1241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Decision</a:t>
            </a:r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4AAD5DD9-C306-42FF-A465-2DA62914C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958" y="2705987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F0F513F2-5E87-431F-BA9D-0F37358F7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7271" y="2777424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A3DF9EBD-9769-42DA-BAEB-6C149FF1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3383" y="2718687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222B7D5C-E8A9-49F3-981B-D6F2BF098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821" y="2779012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Line 41">
            <a:extLst>
              <a:ext uri="{FF2B5EF4-FFF2-40B4-BE49-F238E27FC236}">
                <a16:creationId xmlns:a16="http://schemas.microsoft.com/office/drawing/2014/main" id="{3A52208C-53E5-4283-80A4-CF6581706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8783" y="2779012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42">
            <a:extLst>
              <a:ext uri="{FF2B5EF4-FFF2-40B4-BE49-F238E27FC236}">
                <a16:creationId xmlns:a16="http://schemas.microsoft.com/office/drawing/2014/main" id="{D667C21D-C2BC-4310-8C5B-ED5268AA8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4583" y="2779012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Text Box 46">
            <a:extLst>
              <a:ext uri="{FF2B5EF4-FFF2-40B4-BE49-F238E27FC236}">
                <a16:creationId xmlns:a16="http://schemas.microsoft.com/office/drawing/2014/main" id="{C89CE2D9-CE73-4245-811A-E1DEF62A9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864" y="4579237"/>
            <a:ext cx="15724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chemeClr val="tx1"/>
                </a:solidFill>
                <a:latin typeface="Arial Black" pitchFamily="34" charset="0"/>
                <a:ea typeface="Geneva" pitchFamily="-112" charset="-128"/>
              </a:rPr>
              <a:t>1 year +</a:t>
            </a:r>
          </a:p>
        </p:txBody>
      </p:sp>
      <p:sp>
        <p:nvSpPr>
          <p:cNvPr id="45" name="Text Box 47">
            <a:extLst>
              <a:ext uri="{FF2B5EF4-FFF2-40B4-BE49-F238E27FC236}">
                <a16:creationId xmlns:a16="http://schemas.microsoft.com/office/drawing/2014/main" id="{C53FF92E-D6C5-4F3E-AC57-855FE4BAF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396" y="4579237"/>
            <a:ext cx="12938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schemeClr val="tx1"/>
                </a:solidFill>
                <a:latin typeface="Arial Black" pitchFamily="34" charset="0"/>
                <a:ea typeface="Geneva" pitchFamily="-112" charset="-128"/>
              </a:rPr>
              <a:t>1 year</a:t>
            </a:r>
          </a:p>
        </p:txBody>
      </p:sp>
      <p:sp>
        <p:nvSpPr>
          <p:cNvPr id="46" name="Line 51">
            <a:extLst>
              <a:ext uri="{FF2B5EF4-FFF2-40B4-BE49-F238E27FC236}">
                <a16:creationId xmlns:a16="http://schemas.microsoft.com/office/drawing/2014/main" id="{F39035D2-035D-49E2-A9F2-B0F14CE14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3721" y="1842387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E1F30FB3-DDC1-460C-AF72-1949B3C0C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582" y="4453824"/>
            <a:ext cx="12938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schemeClr val="tx1"/>
                </a:solidFill>
                <a:latin typeface="Arial Black" pitchFamily="34" charset="0"/>
                <a:ea typeface="Geneva" pitchFamily="-112" charset="-128"/>
              </a:rPr>
              <a:t>4 to 5 months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25D75141-98BD-4B17-B69B-191F1C743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"/>
          <a:stretch/>
        </p:blipFill>
        <p:spPr bwMode="auto">
          <a:xfrm>
            <a:off x="-29928" y="1168"/>
            <a:ext cx="9141297" cy="633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Line 43">
            <a:extLst>
              <a:ext uri="{FF2B5EF4-FFF2-40B4-BE49-F238E27FC236}">
                <a16:creationId xmlns:a16="http://schemas.microsoft.com/office/drawing/2014/main" id="{108AC840-7FA8-44C8-A920-28022863C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" y="3786065"/>
            <a:ext cx="0" cy="16922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Line 44">
            <a:extLst>
              <a:ext uri="{FF2B5EF4-FFF2-40B4-BE49-F238E27FC236}">
                <a16:creationId xmlns:a16="http://schemas.microsoft.com/office/drawing/2014/main" id="{F36AA693-CF40-4FE2-B647-FE2550ED9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687" y="3786065"/>
            <a:ext cx="0" cy="17256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Line 49">
            <a:extLst>
              <a:ext uri="{FF2B5EF4-FFF2-40B4-BE49-F238E27FC236}">
                <a16:creationId xmlns:a16="http://schemas.microsoft.com/office/drawing/2014/main" id="{E3FCAE45-8817-47D9-8D04-2F898CC9A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9281" y="3882903"/>
            <a:ext cx="7144" cy="16287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44">
            <a:extLst>
              <a:ext uri="{FF2B5EF4-FFF2-40B4-BE49-F238E27FC236}">
                <a16:creationId xmlns:a16="http://schemas.microsoft.com/office/drawing/2014/main" id="{75913BEA-1075-4697-8975-4F8213415D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8" y="3882903"/>
            <a:ext cx="1" cy="16287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3" name="Picture 7" descr="PINS logo - small">
            <a:extLst>
              <a:ext uri="{FF2B5EF4-FFF2-40B4-BE49-F238E27FC236}">
                <a16:creationId xmlns:a16="http://schemas.microsoft.com/office/drawing/2014/main" id="{F404D2BE-CE74-4529-BF02-65BB552A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4" y1="4324" x2="1024" y2="4324"/>
                        <a14:foregroundMark x1="12287" y1="49189" x2="12287" y2="49189"/>
                        <a14:foregroundMark x1="18430" y1="50270" x2="18430" y2="50270"/>
                        <a14:foregroundMark x1="31399" y1="53514" x2="31399" y2="53514"/>
                        <a14:foregroundMark x1="40956" y1="54054" x2="40956" y2="54054"/>
                        <a14:foregroundMark x1="51195" y1="54054" x2="51195" y2="54054"/>
                        <a14:foregroundMark x1="58703" y1="53514" x2="58703" y2="53514"/>
                        <a14:foregroundMark x1="63140" y1="60000" x2="63140" y2="60000"/>
                        <a14:foregroundMark x1="72355" y1="58378" x2="72355" y2="58378"/>
                        <a14:foregroundMark x1="81229" y1="48649" x2="81229" y2="48649"/>
                        <a14:foregroundMark x1="80887" y1="55135" x2="80887" y2="55135"/>
                        <a14:foregroundMark x1="80205" y1="56216" x2="80205" y2="56216"/>
                        <a14:foregroundMark x1="83959" y1="56216" x2="83959" y2="56216"/>
                        <a14:foregroundMark x1="83276" y1="57297" x2="83276" y2="57297"/>
                        <a14:foregroundMark x1="92491" y1="58919" x2="92491" y2="58919"/>
                        <a14:foregroundMark x1="9215" y1="79459" x2="9215" y2="79459"/>
                        <a14:foregroundMark x1="18430" y1="82162" x2="18430" y2="82162"/>
                        <a14:foregroundMark x1="26280" y1="82162" x2="26280" y2="82162"/>
                        <a14:foregroundMark x1="33447" y1="82162" x2="33447" y2="82162"/>
                        <a14:foregroundMark x1="44710" y1="82162" x2="44710" y2="82162"/>
                        <a14:foregroundMark x1="52560" y1="81622" x2="52560" y2="81622"/>
                        <a14:foregroundMark x1="58020" y1="80541" x2="58020" y2="80541"/>
                        <a14:foregroundMark x1="64505" y1="81622" x2="64505" y2="81622"/>
                        <a14:foregroundMark x1="70990" y1="82703" x2="70990" y2="82703"/>
                        <a14:foregroundMark x1="80205" y1="81622" x2="80205" y2="81622"/>
                        <a14:foregroundMark x1="85666" y1="82162" x2="85666" y2="82162"/>
                        <a14:foregroundMark x1="95222" y1="84324" x2="95222" y2="84324"/>
                        <a14:foregroundMark x1="1024" y1="17838" x2="1024" y2="17838"/>
                        <a14:foregroundMark x1="1024" y1="24324" x2="1024" y2="24324"/>
                        <a14:foregroundMark x1="1024" y1="38919" x2="1024" y2="38919"/>
                        <a14:backgroundMark x1="6485" y1="5405" x2="6485" y2="5405"/>
                        <a14:backgroundMark x1="3754" y1="15676" x2="3754" y2="15676"/>
                        <a14:backgroundMark x1="8874" y1="40000" x2="8874" y2="40000"/>
                        <a14:backgroundMark x1="3754" y1="61622" x2="3754" y2="61622"/>
                        <a14:backgroundMark x1="5119" y1="87027" x2="5119" y2="87027"/>
                        <a14:backgroundMark x1="58703" y1="17297" x2="58703" y2="17297"/>
                        <a14:backgroundMark x1="17065" y1="1081" x2="17065" y2="1081"/>
                        <a14:backgroundMark x1="19795" y1="5405" x2="19795" y2="5405"/>
                        <a14:backgroundMark x1="24232" y1="5405" x2="24232" y2="5405"/>
                        <a14:backgroundMark x1="30717" y1="57297" x2="30717" y2="57297"/>
                        <a14:backgroundMark x1="45392" y1="51892" x2="45392" y2="51892"/>
                        <a14:backgroundMark x1="34130" y1="87568" x2="34130" y2="87568"/>
                        <a14:backgroundMark x1="43345" y1="84865" x2="43345" y2="84865"/>
                        <a14:backgroundMark x1="64505" y1="86486" x2="64505" y2="86486"/>
                        <a14:backgroundMark x1="58020" y1="62162" x2="58020" y2="62162"/>
                        <a14:backgroundMark x1="80205" y1="89730" x2="80205" y2="89730"/>
                        <a14:backgroundMark x1="97952" y1="58919" x2="97952" y2="58919"/>
                        <a14:backgroundMark x1="93515" y1="84324" x2="93515" y2="84324"/>
                        <a14:backgroundMark x1="26280" y1="1622" x2="26280" y2="1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5" y="216182"/>
            <a:ext cx="11525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E5C3A3C-1D92-4EF0-B27C-679773010AE6}"/>
              </a:ext>
            </a:extLst>
          </p:cNvPr>
          <p:cNvSpPr txBox="1"/>
          <p:nvPr/>
        </p:nvSpPr>
        <p:spPr>
          <a:xfrm>
            <a:off x="2108916" y="213729"/>
            <a:ext cx="527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The PA2008 process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4E73D571-A679-4538-A1D8-76166C48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" y="1566740"/>
            <a:ext cx="8569325" cy="2444750"/>
          </a:xfrm>
          <a:prstGeom prst="rect">
            <a:avLst/>
          </a:prstGeom>
          <a:gradFill rotWithShape="1">
            <a:gsLst>
              <a:gs pos="0">
                <a:srgbClr val="FFFFB7"/>
              </a:gs>
              <a:gs pos="100000">
                <a:srgbClr val="FFFFD5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endParaRPr lang="en-GB" altLang="en-US" sz="1800" b="1" dirty="0">
              <a:solidFill>
                <a:schemeClr val="tx1"/>
              </a:solidFill>
              <a:latin typeface="Arial" charset="0"/>
              <a:ea typeface="Geneva" pitchFamily="-112" charset="-128"/>
            </a:endParaRPr>
          </a:p>
        </p:txBody>
      </p:sp>
      <p:grpSp>
        <p:nvGrpSpPr>
          <p:cNvPr id="56" name="Group 6">
            <a:extLst>
              <a:ext uri="{FF2B5EF4-FFF2-40B4-BE49-F238E27FC236}">
                <a16:creationId xmlns:a16="http://schemas.microsoft.com/office/drawing/2014/main" id="{1712CFD7-2692-4D99-AE89-A622A295A0A0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2249365"/>
            <a:ext cx="4159250" cy="541338"/>
            <a:chOff x="530" y="1774"/>
            <a:chExt cx="806" cy="403"/>
          </a:xfrm>
        </p:grpSpPr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C062E3E1-B5C7-402B-B08C-8DEDA288B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774"/>
              <a:ext cx="806" cy="403"/>
            </a:xfrm>
            <a:custGeom>
              <a:avLst/>
              <a:gdLst>
                <a:gd name="T0" fmla="*/ 604 w 806"/>
                <a:gd name="T1" fmla="*/ 0 h 403"/>
                <a:gd name="T2" fmla="*/ 604 w 806"/>
                <a:gd name="T3" fmla="*/ 101 h 403"/>
                <a:gd name="T4" fmla="*/ 0 w 806"/>
                <a:gd name="T5" fmla="*/ 101 h 403"/>
                <a:gd name="T6" fmla="*/ 0 w 806"/>
                <a:gd name="T7" fmla="*/ 302 h 403"/>
                <a:gd name="T8" fmla="*/ 604 w 806"/>
                <a:gd name="T9" fmla="*/ 302 h 403"/>
                <a:gd name="T10" fmla="*/ 604 w 806"/>
                <a:gd name="T11" fmla="*/ 403 h 403"/>
                <a:gd name="T12" fmla="*/ 806 w 806"/>
                <a:gd name="T13" fmla="*/ 202 h 403"/>
                <a:gd name="T14" fmla="*/ 604 w 806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6" h="403">
                  <a:moveTo>
                    <a:pt x="604" y="0"/>
                  </a:moveTo>
                  <a:lnTo>
                    <a:pt x="604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4" y="302"/>
                  </a:lnTo>
                  <a:lnTo>
                    <a:pt x="604" y="403"/>
                  </a:lnTo>
                  <a:lnTo>
                    <a:pt x="806" y="202"/>
                  </a:lnTo>
                  <a:lnTo>
                    <a:pt x="60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99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2F8B2E50-D542-46E6-B1E8-BDABDE9E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774"/>
              <a:ext cx="806" cy="403"/>
            </a:xfrm>
            <a:custGeom>
              <a:avLst/>
              <a:gdLst>
                <a:gd name="T0" fmla="*/ 604 w 806"/>
                <a:gd name="T1" fmla="*/ 0 h 403"/>
                <a:gd name="T2" fmla="*/ 604 w 806"/>
                <a:gd name="T3" fmla="*/ 101 h 403"/>
                <a:gd name="T4" fmla="*/ 0 w 806"/>
                <a:gd name="T5" fmla="*/ 101 h 403"/>
                <a:gd name="T6" fmla="*/ 0 w 806"/>
                <a:gd name="T7" fmla="*/ 302 h 403"/>
                <a:gd name="T8" fmla="*/ 604 w 806"/>
                <a:gd name="T9" fmla="*/ 302 h 403"/>
                <a:gd name="T10" fmla="*/ 604 w 806"/>
                <a:gd name="T11" fmla="*/ 403 h 403"/>
                <a:gd name="T12" fmla="*/ 806 w 806"/>
                <a:gd name="T13" fmla="*/ 202 h 403"/>
                <a:gd name="T14" fmla="*/ 604 w 806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6" h="403">
                  <a:moveTo>
                    <a:pt x="604" y="0"/>
                  </a:moveTo>
                  <a:lnTo>
                    <a:pt x="604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4" y="302"/>
                  </a:lnTo>
                  <a:lnTo>
                    <a:pt x="604" y="403"/>
                  </a:lnTo>
                  <a:lnTo>
                    <a:pt x="806" y="202"/>
                  </a:lnTo>
                  <a:lnTo>
                    <a:pt x="604" y="0"/>
                  </a:lnTo>
                  <a:close/>
                </a:path>
              </a:pathLst>
            </a:custGeom>
            <a:gradFill rotWithShape="1">
              <a:gsLst>
                <a:gs pos="0">
                  <a:srgbClr val="99FF99"/>
                </a:gs>
                <a:gs pos="100000">
                  <a:srgbClr val="009900"/>
                </a:gs>
              </a:gsLst>
              <a:lin ang="0" scaled="1"/>
            </a:gra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9" name="Group 9">
            <a:extLst>
              <a:ext uri="{FF2B5EF4-FFF2-40B4-BE49-F238E27FC236}">
                <a16:creationId xmlns:a16="http://schemas.microsoft.com/office/drawing/2014/main" id="{49AAC0E5-F687-43C0-B7F7-DF3DF999C02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214440"/>
            <a:ext cx="684212" cy="639763"/>
            <a:chOff x="1336" y="1774"/>
            <a:chExt cx="705" cy="403"/>
          </a:xfrm>
        </p:grpSpPr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E2969552-7D52-4BF6-B617-29CAEB91D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774"/>
              <a:ext cx="705" cy="403"/>
            </a:xfrm>
            <a:custGeom>
              <a:avLst/>
              <a:gdLst>
                <a:gd name="T0" fmla="*/ 529 w 705"/>
                <a:gd name="T1" fmla="*/ 0 h 403"/>
                <a:gd name="T2" fmla="*/ 529 w 705"/>
                <a:gd name="T3" fmla="*/ 101 h 403"/>
                <a:gd name="T4" fmla="*/ 0 w 705"/>
                <a:gd name="T5" fmla="*/ 101 h 403"/>
                <a:gd name="T6" fmla="*/ 0 w 705"/>
                <a:gd name="T7" fmla="*/ 302 h 403"/>
                <a:gd name="T8" fmla="*/ 529 w 705"/>
                <a:gd name="T9" fmla="*/ 302 h 403"/>
                <a:gd name="T10" fmla="*/ 529 w 705"/>
                <a:gd name="T11" fmla="*/ 403 h 403"/>
                <a:gd name="T12" fmla="*/ 705 w 705"/>
                <a:gd name="T13" fmla="*/ 202 h 403"/>
                <a:gd name="T14" fmla="*/ 529 w 705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403">
                  <a:moveTo>
                    <a:pt x="529" y="0"/>
                  </a:moveTo>
                  <a:lnTo>
                    <a:pt x="529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529" y="302"/>
                  </a:lnTo>
                  <a:lnTo>
                    <a:pt x="529" y="403"/>
                  </a:lnTo>
                  <a:lnTo>
                    <a:pt x="705" y="20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F5A1C064-1C6F-4960-AC23-31FB8CAD3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774"/>
              <a:ext cx="705" cy="403"/>
            </a:xfrm>
            <a:custGeom>
              <a:avLst/>
              <a:gdLst>
                <a:gd name="T0" fmla="*/ 529 w 705"/>
                <a:gd name="T1" fmla="*/ 0 h 403"/>
                <a:gd name="T2" fmla="*/ 529 w 705"/>
                <a:gd name="T3" fmla="*/ 101 h 403"/>
                <a:gd name="T4" fmla="*/ 0 w 705"/>
                <a:gd name="T5" fmla="*/ 101 h 403"/>
                <a:gd name="T6" fmla="*/ 0 w 705"/>
                <a:gd name="T7" fmla="*/ 302 h 403"/>
                <a:gd name="T8" fmla="*/ 529 w 705"/>
                <a:gd name="T9" fmla="*/ 302 h 403"/>
                <a:gd name="T10" fmla="*/ 529 w 705"/>
                <a:gd name="T11" fmla="*/ 403 h 403"/>
                <a:gd name="T12" fmla="*/ 705 w 705"/>
                <a:gd name="T13" fmla="*/ 202 h 403"/>
                <a:gd name="T14" fmla="*/ 529 w 705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403">
                  <a:moveTo>
                    <a:pt x="529" y="0"/>
                  </a:moveTo>
                  <a:lnTo>
                    <a:pt x="529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529" y="302"/>
                  </a:lnTo>
                  <a:lnTo>
                    <a:pt x="529" y="403"/>
                  </a:lnTo>
                  <a:lnTo>
                    <a:pt x="705" y="20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0000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" name="Group 12">
            <a:extLst>
              <a:ext uri="{FF2B5EF4-FFF2-40B4-BE49-F238E27FC236}">
                <a16:creationId xmlns:a16="http://schemas.microsoft.com/office/drawing/2014/main" id="{ED2B53AB-A874-47E8-8A64-939839C26B5D}"/>
              </a:ext>
            </a:extLst>
          </p:cNvPr>
          <p:cNvGrpSpPr>
            <a:grpSpLocks/>
          </p:cNvGrpSpPr>
          <p:nvPr/>
        </p:nvGrpSpPr>
        <p:grpSpPr bwMode="auto">
          <a:xfrm>
            <a:off x="5256212" y="2200153"/>
            <a:ext cx="849313" cy="639762"/>
            <a:chOff x="2041" y="1774"/>
            <a:chExt cx="807" cy="403"/>
          </a:xfrm>
        </p:grpSpPr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D0C97F8E-901D-4AF6-9EFE-D435B631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774"/>
              <a:ext cx="807" cy="403"/>
            </a:xfrm>
            <a:custGeom>
              <a:avLst/>
              <a:gdLst>
                <a:gd name="T0" fmla="*/ 606 w 807"/>
                <a:gd name="T1" fmla="*/ 0 h 403"/>
                <a:gd name="T2" fmla="*/ 606 w 807"/>
                <a:gd name="T3" fmla="*/ 101 h 403"/>
                <a:gd name="T4" fmla="*/ 0 w 807"/>
                <a:gd name="T5" fmla="*/ 101 h 403"/>
                <a:gd name="T6" fmla="*/ 0 w 807"/>
                <a:gd name="T7" fmla="*/ 302 h 403"/>
                <a:gd name="T8" fmla="*/ 606 w 807"/>
                <a:gd name="T9" fmla="*/ 302 h 403"/>
                <a:gd name="T10" fmla="*/ 606 w 807"/>
                <a:gd name="T11" fmla="*/ 403 h 403"/>
                <a:gd name="T12" fmla="*/ 807 w 807"/>
                <a:gd name="T13" fmla="*/ 202 h 403"/>
                <a:gd name="T14" fmla="*/ 606 w 807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7" h="403">
                  <a:moveTo>
                    <a:pt x="606" y="0"/>
                  </a:moveTo>
                  <a:lnTo>
                    <a:pt x="606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6" y="302"/>
                  </a:lnTo>
                  <a:lnTo>
                    <a:pt x="606" y="403"/>
                  </a:lnTo>
                  <a:lnTo>
                    <a:pt x="807" y="202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2A23F67A-1E85-4916-B8B7-E47D70B0E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774"/>
              <a:ext cx="807" cy="403"/>
            </a:xfrm>
            <a:custGeom>
              <a:avLst/>
              <a:gdLst>
                <a:gd name="T0" fmla="*/ 606 w 807"/>
                <a:gd name="T1" fmla="*/ 0 h 403"/>
                <a:gd name="T2" fmla="*/ 606 w 807"/>
                <a:gd name="T3" fmla="*/ 101 h 403"/>
                <a:gd name="T4" fmla="*/ 0 w 807"/>
                <a:gd name="T5" fmla="*/ 101 h 403"/>
                <a:gd name="T6" fmla="*/ 0 w 807"/>
                <a:gd name="T7" fmla="*/ 302 h 403"/>
                <a:gd name="T8" fmla="*/ 606 w 807"/>
                <a:gd name="T9" fmla="*/ 302 h 403"/>
                <a:gd name="T10" fmla="*/ 606 w 807"/>
                <a:gd name="T11" fmla="*/ 403 h 403"/>
                <a:gd name="T12" fmla="*/ 807 w 807"/>
                <a:gd name="T13" fmla="*/ 202 h 403"/>
                <a:gd name="T14" fmla="*/ 606 w 807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7" h="403">
                  <a:moveTo>
                    <a:pt x="606" y="0"/>
                  </a:moveTo>
                  <a:lnTo>
                    <a:pt x="606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6" y="302"/>
                  </a:lnTo>
                  <a:lnTo>
                    <a:pt x="606" y="403"/>
                  </a:lnTo>
                  <a:lnTo>
                    <a:pt x="807" y="202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CC0000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" name="Freeform 15">
            <a:extLst>
              <a:ext uri="{FF2B5EF4-FFF2-40B4-BE49-F238E27FC236}">
                <a16:creationId xmlns:a16="http://schemas.microsoft.com/office/drawing/2014/main" id="{F7CB217A-53BB-41D1-8005-49EE8646D5F6}"/>
              </a:ext>
            </a:extLst>
          </p:cNvPr>
          <p:cNvSpPr>
            <a:spLocks/>
          </p:cNvSpPr>
          <p:nvPr/>
        </p:nvSpPr>
        <p:spPr bwMode="auto">
          <a:xfrm>
            <a:off x="6118225" y="2200153"/>
            <a:ext cx="1247775" cy="639762"/>
          </a:xfrm>
          <a:custGeom>
            <a:avLst/>
            <a:gdLst>
              <a:gd name="T0" fmla="*/ 2147483647 w 807"/>
              <a:gd name="T1" fmla="*/ 0 h 403"/>
              <a:gd name="T2" fmla="*/ 2147483647 w 807"/>
              <a:gd name="T3" fmla="*/ 2147483647 h 403"/>
              <a:gd name="T4" fmla="*/ 0 w 807"/>
              <a:gd name="T5" fmla="*/ 2147483647 h 403"/>
              <a:gd name="T6" fmla="*/ 0 w 807"/>
              <a:gd name="T7" fmla="*/ 2147483647 h 403"/>
              <a:gd name="T8" fmla="*/ 2147483647 w 807"/>
              <a:gd name="T9" fmla="*/ 2147483647 h 403"/>
              <a:gd name="T10" fmla="*/ 2147483647 w 807"/>
              <a:gd name="T11" fmla="*/ 2147483647 h 403"/>
              <a:gd name="T12" fmla="*/ 2147483647 w 807"/>
              <a:gd name="T13" fmla="*/ 2147483647 h 403"/>
              <a:gd name="T14" fmla="*/ 2147483647 w 807"/>
              <a:gd name="T15" fmla="*/ 0 h 4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07" h="403">
                <a:moveTo>
                  <a:pt x="605" y="0"/>
                </a:moveTo>
                <a:lnTo>
                  <a:pt x="605" y="101"/>
                </a:lnTo>
                <a:lnTo>
                  <a:pt x="0" y="101"/>
                </a:lnTo>
                <a:lnTo>
                  <a:pt x="0" y="302"/>
                </a:lnTo>
                <a:lnTo>
                  <a:pt x="605" y="302"/>
                </a:lnTo>
                <a:lnTo>
                  <a:pt x="605" y="403"/>
                </a:lnTo>
                <a:lnTo>
                  <a:pt x="807" y="202"/>
                </a:lnTo>
                <a:lnTo>
                  <a:pt x="605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6" name="Group 16">
            <a:extLst>
              <a:ext uri="{FF2B5EF4-FFF2-40B4-BE49-F238E27FC236}">
                <a16:creationId xmlns:a16="http://schemas.microsoft.com/office/drawing/2014/main" id="{5E60CB55-075B-4C55-82EC-2F4CB5EECAA2}"/>
              </a:ext>
            </a:extLst>
          </p:cNvPr>
          <p:cNvGrpSpPr>
            <a:grpSpLocks/>
          </p:cNvGrpSpPr>
          <p:nvPr/>
        </p:nvGrpSpPr>
        <p:grpSpPr bwMode="auto">
          <a:xfrm>
            <a:off x="7808912" y="2200153"/>
            <a:ext cx="403225" cy="639762"/>
            <a:chOff x="4361" y="1774"/>
            <a:chExt cx="705" cy="403"/>
          </a:xfrm>
        </p:grpSpPr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A6528FE5-2EDC-42AD-A0C1-A926AA5DF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1774"/>
              <a:ext cx="705" cy="403"/>
            </a:xfrm>
            <a:custGeom>
              <a:avLst/>
              <a:gdLst>
                <a:gd name="T0" fmla="*/ 528 w 705"/>
                <a:gd name="T1" fmla="*/ 0 h 403"/>
                <a:gd name="T2" fmla="*/ 528 w 705"/>
                <a:gd name="T3" fmla="*/ 101 h 403"/>
                <a:gd name="T4" fmla="*/ 0 w 705"/>
                <a:gd name="T5" fmla="*/ 101 h 403"/>
                <a:gd name="T6" fmla="*/ 0 w 705"/>
                <a:gd name="T7" fmla="*/ 302 h 403"/>
                <a:gd name="T8" fmla="*/ 528 w 705"/>
                <a:gd name="T9" fmla="*/ 302 h 403"/>
                <a:gd name="T10" fmla="*/ 528 w 705"/>
                <a:gd name="T11" fmla="*/ 403 h 403"/>
                <a:gd name="T12" fmla="*/ 705 w 705"/>
                <a:gd name="T13" fmla="*/ 202 h 403"/>
                <a:gd name="T14" fmla="*/ 528 w 705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403">
                  <a:moveTo>
                    <a:pt x="528" y="0"/>
                  </a:moveTo>
                  <a:lnTo>
                    <a:pt x="528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528" y="302"/>
                  </a:lnTo>
                  <a:lnTo>
                    <a:pt x="528" y="403"/>
                  </a:lnTo>
                  <a:lnTo>
                    <a:pt x="705" y="202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526C3FDB-C67A-4C18-9594-82A7DA387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1774"/>
              <a:ext cx="705" cy="403"/>
            </a:xfrm>
            <a:custGeom>
              <a:avLst/>
              <a:gdLst>
                <a:gd name="T0" fmla="*/ 528 w 705"/>
                <a:gd name="T1" fmla="*/ 0 h 403"/>
                <a:gd name="T2" fmla="*/ 528 w 705"/>
                <a:gd name="T3" fmla="*/ 101 h 403"/>
                <a:gd name="T4" fmla="*/ 0 w 705"/>
                <a:gd name="T5" fmla="*/ 101 h 403"/>
                <a:gd name="T6" fmla="*/ 0 w 705"/>
                <a:gd name="T7" fmla="*/ 302 h 403"/>
                <a:gd name="T8" fmla="*/ 528 w 705"/>
                <a:gd name="T9" fmla="*/ 302 h 403"/>
                <a:gd name="T10" fmla="*/ 528 w 705"/>
                <a:gd name="T11" fmla="*/ 403 h 403"/>
                <a:gd name="T12" fmla="*/ 705 w 705"/>
                <a:gd name="T13" fmla="*/ 202 h 403"/>
                <a:gd name="T14" fmla="*/ 528 w 705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403">
                  <a:moveTo>
                    <a:pt x="528" y="0"/>
                  </a:moveTo>
                  <a:lnTo>
                    <a:pt x="528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528" y="302"/>
                  </a:lnTo>
                  <a:lnTo>
                    <a:pt x="528" y="403"/>
                  </a:lnTo>
                  <a:lnTo>
                    <a:pt x="705" y="202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9" name="Text Box 23">
            <a:extLst>
              <a:ext uri="{FF2B5EF4-FFF2-40B4-BE49-F238E27FC236}">
                <a16:creationId xmlns:a16="http://schemas.microsoft.com/office/drawing/2014/main" id="{4E0A516A-FF6D-4194-BE6B-3703FDFB9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782640"/>
            <a:ext cx="227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09900"/>
                </a:solidFill>
                <a:latin typeface="Arial Black" pitchFamily="34" charset="0"/>
                <a:ea typeface="Geneva" pitchFamily="-112" charset="-128"/>
              </a:rPr>
              <a:t>DEVELOPER</a:t>
            </a:r>
          </a:p>
        </p:txBody>
      </p:sp>
      <p:sp>
        <p:nvSpPr>
          <p:cNvPr id="70" name="Text Box 24">
            <a:extLst>
              <a:ext uri="{FF2B5EF4-FFF2-40B4-BE49-F238E27FC236}">
                <a16:creationId xmlns:a16="http://schemas.microsoft.com/office/drawing/2014/main" id="{F3FAF950-47F4-4FD7-B1AB-5D7AF4F21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1785815"/>
            <a:ext cx="117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CC0000"/>
                </a:solidFill>
                <a:latin typeface="Arial Black" pitchFamily="34" charset="0"/>
                <a:ea typeface="Geneva" pitchFamily="-112" charset="-128"/>
              </a:rPr>
              <a:t>PINS</a:t>
            </a:r>
          </a:p>
        </p:txBody>
      </p:sp>
      <p:grpSp>
        <p:nvGrpSpPr>
          <p:cNvPr id="71" name="Group 25">
            <a:extLst>
              <a:ext uri="{FF2B5EF4-FFF2-40B4-BE49-F238E27FC236}">
                <a16:creationId xmlns:a16="http://schemas.microsoft.com/office/drawing/2014/main" id="{24982798-3E18-4029-9711-BB4B15389412}"/>
              </a:ext>
            </a:extLst>
          </p:cNvPr>
          <p:cNvGrpSpPr>
            <a:grpSpLocks/>
          </p:cNvGrpSpPr>
          <p:nvPr/>
        </p:nvGrpSpPr>
        <p:grpSpPr bwMode="auto">
          <a:xfrm>
            <a:off x="7362825" y="2200153"/>
            <a:ext cx="427037" cy="639762"/>
            <a:chOff x="2041" y="1774"/>
            <a:chExt cx="807" cy="403"/>
          </a:xfrm>
        </p:grpSpPr>
        <p:sp>
          <p:nvSpPr>
            <p:cNvPr id="72" name="Freeform 26">
              <a:extLst>
                <a:ext uri="{FF2B5EF4-FFF2-40B4-BE49-F238E27FC236}">
                  <a16:creationId xmlns:a16="http://schemas.microsoft.com/office/drawing/2014/main" id="{3D05B028-4FF7-4CEE-B2D7-2472EC36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774"/>
              <a:ext cx="807" cy="403"/>
            </a:xfrm>
            <a:custGeom>
              <a:avLst/>
              <a:gdLst>
                <a:gd name="T0" fmla="*/ 606 w 807"/>
                <a:gd name="T1" fmla="*/ 0 h 403"/>
                <a:gd name="T2" fmla="*/ 606 w 807"/>
                <a:gd name="T3" fmla="*/ 101 h 403"/>
                <a:gd name="T4" fmla="*/ 0 w 807"/>
                <a:gd name="T5" fmla="*/ 101 h 403"/>
                <a:gd name="T6" fmla="*/ 0 w 807"/>
                <a:gd name="T7" fmla="*/ 302 h 403"/>
                <a:gd name="T8" fmla="*/ 606 w 807"/>
                <a:gd name="T9" fmla="*/ 302 h 403"/>
                <a:gd name="T10" fmla="*/ 606 w 807"/>
                <a:gd name="T11" fmla="*/ 403 h 403"/>
                <a:gd name="T12" fmla="*/ 807 w 807"/>
                <a:gd name="T13" fmla="*/ 202 h 403"/>
                <a:gd name="T14" fmla="*/ 606 w 807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7" h="403">
                  <a:moveTo>
                    <a:pt x="606" y="0"/>
                  </a:moveTo>
                  <a:lnTo>
                    <a:pt x="606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6" y="302"/>
                  </a:lnTo>
                  <a:lnTo>
                    <a:pt x="606" y="403"/>
                  </a:lnTo>
                  <a:lnTo>
                    <a:pt x="807" y="202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9E0224AC-013D-4829-A578-F0F6FE578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774"/>
              <a:ext cx="807" cy="403"/>
            </a:xfrm>
            <a:custGeom>
              <a:avLst/>
              <a:gdLst>
                <a:gd name="T0" fmla="*/ 606 w 807"/>
                <a:gd name="T1" fmla="*/ 0 h 403"/>
                <a:gd name="T2" fmla="*/ 606 w 807"/>
                <a:gd name="T3" fmla="*/ 101 h 403"/>
                <a:gd name="T4" fmla="*/ 0 w 807"/>
                <a:gd name="T5" fmla="*/ 101 h 403"/>
                <a:gd name="T6" fmla="*/ 0 w 807"/>
                <a:gd name="T7" fmla="*/ 302 h 403"/>
                <a:gd name="T8" fmla="*/ 606 w 807"/>
                <a:gd name="T9" fmla="*/ 302 h 403"/>
                <a:gd name="T10" fmla="*/ 606 w 807"/>
                <a:gd name="T11" fmla="*/ 403 h 403"/>
                <a:gd name="T12" fmla="*/ 807 w 807"/>
                <a:gd name="T13" fmla="*/ 202 h 403"/>
                <a:gd name="T14" fmla="*/ 606 w 807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7" h="403">
                  <a:moveTo>
                    <a:pt x="606" y="0"/>
                  </a:moveTo>
                  <a:lnTo>
                    <a:pt x="606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606" y="302"/>
                  </a:lnTo>
                  <a:lnTo>
                    <a:pt x="606" y="403"/>
                  </a:lnTo>
                  <a:lnTo>
                    <a:pt x="807" y="202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CC0000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" name="Line 29">
            <a:extLst>
              <a:ext uri="{FF2B5EF4-FFF2-40B4-BE49-F238E27FC236}">
                <a16:creationId xmlns:a16="http://schemas.microsoft.com/office/drawing/2014/main" id="{2DCEE787-02D1-4DA0-BD1C-6DFC156ED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4625" y="1877890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Text Box 30">
            <a:extLst>
              <a:ext uri="{FF2B5EF4-FFF2-40B4-BE49-F238E27FC236}">
                <a16:creationId xmlns:a16="http://schemas.microsoft.com/office/drawing/2014/main" id="{6D68658C-8927-4CF6-B580-44E6D59C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796928"/>
            <a:ext cx="1030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000FF"/>
                </a:solidFill>
                <a:latin typeface="Arial Black" pitchFamily="34" charset="0"/>
                <a:ea typeface="Geneva" pitchFamily="-112" charset="-128"/>
              </a:rPr>
              <a:t>SofS</a:t>
            </a:r>
          </a:p>
        </p:txBody>
      </p:sp>
      <p:sp>
        <p:nvSpPr>
          <p:cNvPr id="76" name="Text Box 31">
            <a:extLst>
              <a:ext uri="{FF2B5EF4-FFF2-40B4-BE49-F238E27FC236}">
                <a16:creationId xmlns:a16="http://schemas.microsoft.com/office/drawing/2014/main" id="{626C963E-0905-468B-B55D-C9587D2D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2" y="3300290"/>
            <a:ext cx="2001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Pre-application</a:t>
            </a:r>
          </a:p>
        </p:txBody>
      </p:sp>
      <p:sp>
        <p:nvSpPr>
          <p:cNvPr id="77" name="Text Box 32">
            <a:extLst>
              <a:ext uri="{FF2B5EF4-FFF2-40B4-BE49-F238E27FC236}">
                <a16:creationId xmlns:a16="http://schemas.microsoft.com/office/drawing/2014/main" id="{B418D812-89E8-47C5-BC15-061222B54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3371728"/>
            <a:ext cx="10080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900" b="1" dirty="0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Acceptance</a:t>
            </a:r>
          </a:p>
        </p:txBody>
      </p:sp>
      <p:sp>
        <p:nvSpPr>
          <p:cNvPr id="78" name="Text Box 33">
            <a:extLst>
              <a:ext uri="{FF2B5EF4-FFF2-40B4-BE49-F238E27FC236}">
                <a16:creationId xmlns:a16="http://schemas.microsoft.com/office/drawing/2014/main" id="{CDFCE0CE-AEF0-4127-A8FB-81ED24E24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7" y="3671765"/>
            <a:ext cx="1225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900" b="1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Pre-examination</a:t>
            </a:r>
          </a:p>
        </p:txBody>
      </p:sp>
      <p:sp>
        <p:nvSpPr>
          <p:cNvPr id="79" name="Text Box 34">
            <a:extLst>
              <a:ext uri="{FF2B5EF4-FFF2-40B4-BE49-F238E27FC236}">
                <a16:creationId xmlns:a16="http://schemas.microsoft.com/office/drawing/2014/main" id="{D1725D40-2B52-43BA-8A3C-19DE37FD3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322515"/>
            <a:ext cx="10080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900" b="1" dirty="0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Examination</a:t>
            </a:r>
          </a:p>
        </p:txBody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758B7BF6-82FF-45BE-8728-C0C5C833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787" y="1044303"/>
            <a:ext cx="13668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900" b="1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Recommendation</a:t>
            </a:r>
          </a:p>
        </p:txBody>
      </p:sp>
      <p:sp>
        <p:nvSpPr>
          <p:cNvPr id="81" name="Text Box 36">
            <a:extLst>
              <a:ext uri="{FF2B5EF4-FFF2-40B4-BE49-F238E27FC236}">
                <a16:creationId xmlns:a16="http://schemas.microsoft.com/office/drawing/2014/main" id="{510C9EC5-BD80-43C3-982F-166AEAF06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7" y="3260603"/>
            <a:ext cx="1241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>
                <a:solidFill>
                  <a:schemeClr val="tx1"/>
                </a:solidFill>
                <a:latin typeface="Arial" charset="0"/>
                <a:ea typeface="Geneva" pitchFamily="-112" charset="-128"/>
              </a:rPr>
              <a:t>Decision</a:t>
            </a:r>
          </a:p>
        </p:txBody>
      </p:sp>
      <p:sp>
        <p:nvSpPr>
          <p:cNvPr id="82" name="Line 37">
            <a:extLst>
              <a:ext uri="{FF2B5EF4-FFF2-40B4-BE49-F238E27FC236}">
                <a16:creationId xmlns:a16="http://schemas.microsoft.com/office/drawing/2014/main" id="{6676BE10-7C41-4290-8696-71A7811B2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7662" y="271767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38">
            <a:extLst>
              <a:ext uri="{FF2B5EF4-FFF2-40B4-BE49-F238E27FC236}">
                <a16:creationId xmlns:a16="http://schemas.microsoft.com/office/drawing/2014/main" id="{F900F8C0-2F44-4AA1-A293-050C0F5DB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975" y="278911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Line 39">
            <a:extLst>
              <a:ext uri="{FF2B5EF4-FFF2-40B4-BE49-F238E27FC236}">
                <a16:creationId xmlns:a16="http://schemas.microsoft.com/office/drawing/2014/main" id="{B8A1C644-8AFA-4F5B-9D2B-46C8D654B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6087" y="273037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Line 40">
            <a:extLst>
              <a:ext uri="{FF2B5EF4-FFF2-40B4-BE49-F238E27FC236}">
                <a16:creationId xmlns:a16="http://schemas.microsoft.com/office/drawing/2014/main" id="{2E416467-3FBC-4E9D-81FA-99BA53E67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0525" y="279070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Line 41">
            <a:extLst>
              <a:ext uri="{FF2B5EF4-FFF2-40B4-BE49-F238E27FC236}">
                <a16:creationId xmlns:a16="http://schemas.microsoft.com/office/drawing/2014/main" id="{9978B73D-02B7-4C7E-B02A-9F77F2D8E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1487" y="279070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Line 42">
            <a:extLst>
              <a:ext uri="{FF2B5EF4-FFF2-40B4-BE49-F238E27FC236}">
                <a16:creationId xmlns:a16="http://schemas.microsoft.com/office/drawing/2014/main" id="{0C689EA4-80C8-4257-975E-5E4050B2E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7287" y="279070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Text Box 46">
            <a:extLst>
              <a:ext uri="{FF2B5EF4-FFF2-40B4-BE49-F238E27FC236}">
                <a16:creationId xmlns:a16="http://schemas.microsoft.com/office/drawing/2014/main" id="{7CB92F69-2772-4FA5-A1E0-CDE396A9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568" y="4590928"/>
            <a:ext cx="15724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chemeClr val="tx1"/>
                </a:solidFill>
                <a:latin typeface="Arial Black" pitchFamily="34" charset="0"/>
                <a:ea typeface="Geneva" pitchFamily="-112" charset="-128"/>
              </a:rPr>
              <a:t>1 year +</a:t>
            </a:r>
          </a:p>
        </p:txBody>
      </p:sp>
      <p:sp>
        <p:nvSpPr>
          <p:cNvPr id="89" name="Text Box 47">
            <a:extLst>
              <a:ext uri="{FF2B5EF4-FFF2-40B4-BE49-F238E27FC236}">
                <a16:creationId xmlns:a16="http://schemas.microsoft.com/office/drawing/2014/main" id="{D3FB9707-61D1-42A6-8101-47A8B5638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4590928"/>
            <a:ext cx="12938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schemeClr val="tx1"/>
                </a:solidFill>
                <a:latin typeface="Arial Black" pitchFamily="34" charset="0"/>
                <a:ea typeface="Geneva" pitchFamily="-112" charset="-128"/>
              </a:rPr>
              <a:t>1 year</a:t>
            </a:r>
          </a:p>
        </p:txBody>
      </p:sp>
      <p:sp>
        <p:nvSpPr>
          <p:cNvPr id="90" name="Line 51">
            <a:extLst>
              <a:ext uri="{FF2B5EF4-FFF2-40B4-BE49-F238E27FC236}">
                <a16:creationId xmlns:a16="http://schemas.microsoft.com/office/drawing/2014/main" id="{17141B7F-C0E5-4953-BEC7-85E38CEC2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6425" y="1854078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" name="Text Box 47">
            <a:extLst>
              <a:ext uri="{FF2B5EF4-FFF2-40B4-BE49-F238E27FC236}">
                <a16:creationId xmlns:a16="http://schemas.microsoft.com/office/drawing/2014/main" id="{92288698-3209-444F-B761-10D0704AA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6" y="4465515"/>
            <a:ext cx="12938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tx1"/>
                </a:solidFill>
                <a:latin typeface="Arial Black" pitchFamily="34" charset="0"/>
                <a:ea typeface="Geneva" pitchFamily="-112" charset="-128"/>
              </a:rPr>
              <a:t>4 to 5 months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BA5450C-3C4E-40D5-9729-623A9AA1A1F5}"/>
              </a:ext>
            </a:extLst>
          </p:cNvPr>
          <p:cNvSpPr txBox="1"/>
          <p:nvPr/>
        </p:nvSpPr>
        <p:spPr>
          <a:xfrm>
            <a:off x="6841567" y="3667275"/>
            <a:ext cx="225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9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3D09-67CE-4F55-BFD1-B4A881C3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4817C-1471-4FCE-9D28-F2675E916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51A9C-4DC2-4884-90AF-D1F7926D7EAB}"/>
              </a:ext>
            </a:extLst>
          </p:cNvPr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EDA359-C972-423F-AAD3-95A0A093B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"/>
          <a:stretch/>
        </p:blipFill>
        <p:spPr bwMode="auto">
          <a:xfrm>
            <a:off x="2703" y="11691"/>
            <a:ext cx="9141297" cy="633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PINS logo - small">
            <a:extLst>
              <a:ext uri="{FF2B5EF4-FFF2-40B4-BE49-F238E27FC236}">
                <a16:creationId xmlns:a16="http://schemas.microsoft.com/office/drawing/2014/main" id="{D8966663-9D19-4BE6-9543-5115E16D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4" y1="4324" x2="1024" y2="4324"/>
                        <a14:foregroundMark x1="12287" y1="49189" x2="12287" y2="49189"/>
                        <a14:foregroundMark x1="18430" y1="50270" x2="18430" y2="50270"/>
                        <a14:foregroundMark x1="31399" y1="53514" x2="31399" y2="53514"/>
                        <a14:foregroundMark x1="40956" y1="54054" x2="40956" y2="54054"/>
                        <a14:foregroundMark x1="51195" y1="54054" x2="51195" y2="54054"/>
                        <a14:foregroundMark x1="58703" y1="53514" x2="58703" y2="53514"/>
                        <a14:foregroundMark x1="63140" y1="60000" x2="63140" y2="60000"/>
                        <a14:foregroundMark x1="72355" y1="58378" x2="72355" y2="58378"/>
                        <a14:foregroundMark x1="81229" y1="48649" x2="81229" y2="48649"/>
                        <a14:foregroundMark x1="80887" y1="55135" x2="80887" y2="55135"/>
                        <a14:foregroundMark x1="80205" y1="56216" x2="80205" y2="56216"/>
                        <a14:foregroundMark x1="83959" y1="56216" x2="83959" y2="56216"/>
                        <a14:foregroundMark x1="83276" y1="57297" x2="83276" y2="57297"/>
                        <a14:foregroundMark x1="92491" y1="58919" x2="92491" y2="58919"/>
                        <a14:foregroundMark x1="9215" y1="79459" x2="9215" y2="79459"/>
                        <a14:foregroundMark x1="18430" y1="82162" x2="18430" y2="82162"/>
                        <a14:foregroundMark x1="26280" y1="82162" x2="26280" y2="82162"/>
                        <a14:foregroundMark x1="33447" y1="82162" x2="33447" y2="82162"/>
                        <a14:foregroundMark x1="44710" y1="82162" x2="44710" y2="82162"/>
                        <a14:foregroundMark x1="52560" y1="81622" x2="52560" y2="81622"/>
                        <a14:foregroundMark x1="58020" y1="80541" x2="58020" y2="80541"/>
                        <a14:foregroundMark x1="64505" y1="81622" x2="64505" y2="81622"/>
                        <a14:foregroundMark x1="70990" y1="82703" x2="70990" y2="82703"/>
                        <a14:foregroundMark x1="80205" y1="81622" x2="80205" y2="81622"/>
                        <a14:foregroundMark x1="85666" y1="82162" x2="85666" y2="82162"/>
                        <a14:foregroundMark x1="95222" y1="84324" x2="95222" y2="84324"/>
                        <a14:foregroundMark x1="1024" y1="17838" x2="1024" y2="17838"/>
                        <a14:foregroundMark x1="1024" y1="24324" x2="1024" y2="24324"/>
                        <a14:foregroundMark x1="1024" y1="38919" x2="1024" y2="38919"/>
                        <a14:backgroundMark x1="6485" y1="5405" x2="6485" y2="5405"/>
                        <a14:backgroundMark x1="3754" y1="15676" x2="3754" y2="15676"/>
                        <a14:backgroundMark x1="8874" y1="40000" x2="8874" y2="40000"/>
                        <a14:backgroundMark x1="3754" y1="61622" x2="3754" y2="61622"/>
                        <a14:backgroundMark x1="5119" y1="87027" x2="5119" y2="87027"/>
                        <a14:backgroundMark x1="58703" y1="17297" x2="58703" y2="17297"/>
                        <a14:backgroundMark x1="17065" y1="1081" x2="17065" y2="1081"/>
                        <a14:backgroundMark x1="19795" y1="5405" x2="19795" y2="5405"/>
                        <a14:backgroundMark x1="24232" y1="5405" x2="24232" y2="5405"/>
                        <a14:backgroundMark x1="30717" y1="57297" x2="30717" y2="57297"/>
                        <a14:backgroundMark x1="45392" y1="51892" x2="45392" y2="51892"/>
                        <a14:backgroundMark x1="34130" y1="87568" x2="34130" y2="87568"/>
                        <a14:backgroundMark x1="43345" y1="84865" x2="43345" y2="84865"/>
                        <a14:backgroundMark x1="64505" y1="86486" x2="64505" y2="86486"/>
                        <a14:backgroundMark x1="58020" y1="62162" x2="58020" y2="62162"/>
                        <a14:backgroundMark x1="80205" y1="89730" x2="80205" y2="89730"/>
                        <a14:backgroundMark x1="97952" y1="58919" x2="97952" y2="58919"/>
                        <a14:backgroundMark x1="93515" y1="84324" x2="93515" y2="84324"/>
                        <a14:backgroundMark x1="26280" y1="1622" x2="26280" y2="1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5" y="216182"/>
            <a:ext cx="11525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365428-5D27-4AC0-A034-6354CDB9ABE7}"/>
              </a:ext>
            </a:extLst>
          </p:cNvPr>
          <p:cNvSpPr txBox="1"/>
          <p:nvPr/>
        </p:nvSpPr>
        <p:spPr>
          <a:xfrm>
            <a:off x="2126903" y="274638"/>
            <a:ext cx="53634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Where we are now…</a:t>
            </a:r>
          </a:p>
          <a:p>
            <a:pPr algn="ctr"/>
            <a:endParaRPr lang="en-GB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>
                <a:latin typeface="Arial" panose="020B0604020202020204" pitchFamily="34" charset="0"/>
                <a:cs typeface="Arial" panose="020B0604020202020204" pitchFamily="34" charset="0"/>
              </a:rPr>
              <a:t>Pre-application stage</a:t>
            </a:r>
          </a:p>
        </p:txBody>
      </p:sp>
    </p:spTree>
    <p:extLst>
      <p:ext uri="{BB962C8B-B14F-4D97-AF65-F5344CB8AC3E}">
        <p14:creationId xmlns:p14="http://schemas.microsoft.com/office/powerpoint/2010/main" val="288242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D3D6-B09C-412C-8E31-5124FE63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69065-B98A-4FF5-95A0-67C51EBA501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AE3DE-F51C-467B-81EE-328EC05E9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DD918E7-2B62-4300-8C33-4CDAFD6FD19C}"/>
              </a:ext>
            </a:extLst>
          </p:cNvPr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F98D00-10FC-419D-8616-33573054A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"/>
          <a:stretch/>
        </p:blipFill>
        <p:spPr bwMode="auto">
          <a:xfrm>
            <a:off x="2703" y="11691"/>
            <a:ext cx="9141297" cy="633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PINS logo - small">
            <a:extLst>
              <a:ext uri="{FF2B5EF4-FFF2-40B4-BE49-F238E27FC236}">
                <a16:creationId xmlns:a16="http://schemas.microsoft.com/office/drawing/2014/main" id="{107E2270-8CC7-4080-8325-9B10D26B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24" y1="4324" x2="1024" y2="4324"/>
                        <a14:foregroundMark x1="12287" y1="49189" x2="12287" y2="49189"/>
                        <a14:foregroundMark x1="18430" y1="50270" x2="18430" y2="50270"/>
                        <a14:foregroundMark x1="31399" y1="53514" x2="31399" y2="53514"/>
                        <a14:foregroundMark x1="40956" y1="54054" x2="40956" y2="54054"/>
                        <a14:foregroundMark x1="51195" y1="54054" x2="51195" y2="54054"/>
                        <a14:foregroundMark x1="58703" y1="53514" x2="58703" y2="53514"/>
                        <a14:foregroundMark x1="63140" y1="60000" x2="63140" y2="60000"/>
                        <a14:foregroundMark x1="72355" y1="58378" x2="72355" y2="58378"/>
                        <a14:foregroundMark x1="81229" y1="48649" x2="81229" y2="48649"/>
                        <a14:foregroundMark x1="80887" y1="55135" x2="80887" y2="55135"/>
                        <a14:foregroundMark x1="80205" y1="56216" x2="80205" y2="56216"/>
                        <a14:foregroundMark x1="83959" y1="56216" x2="83959" y2="56216"/>
                        <a14:foregroundMark x1="83276" y1="57297" x2="83276" y2="57297"/>
                        <a14:foregroundMark x1="92491" y1="58919" x2="92491" y2="58919"/>
                        <a14:foregroundMark x1="9215" y1="79459" x2="9215" y2="79459"/>
                        <a14:foregroundMark x1="18430" y1="82162" x2="18430" y2="82162"/>
                        <a14:foregroundMark x1="26280" y1="82162" x2="26280" y2="82162"/>
                        <a14:foregroundMark x1="33447" y1="82162" x2="33447" y2="82162"/>
                        <a14:foregroundMark x1="44710" y1="82162" x2="44710" y2="82162"/>
                        <a14:foregroundMark x1="52560" y1="81622" x2="52560" y2="81622"/>
                        <a14:foregroundMark x1="58020" y1="80541" x2="58020" y2="80541"/>
                        <a14:foregroundMark x1="64505" y1="81622" x2="64505" y2="81622"/>
                        <a14:foregroundMark x1="70990" y1="82703" x2="70990" y2="82703"/>
                        <a14:foregroundMark x1="80205" y1="81622" x2="80205" y2="81622"/>
                        <a14:foregroundMark x1="85666" y1="82162" x2="85666" y2="82162"/>
                        <a14:foregroundMark x1="95222" y1="84324" x2="95222" y2="84324"/>
                        <a14:foregroundMark x1="1024" y1="17838" x2="1024" y2="17838"/>
                        <a14:foregroundMark x1="1024" y1="24324" x2="1024" y2="24324"/>
                        <a14:foregroundMark x1="1024" y1="38919" x2="1024" y2="38919"/>
                        <a14:backgroundMark x1="6485" y1="5405" x2="6485" y2="5405"/>
                        <a14:backgroundMark x1="3754" y1="15676" x2="3754" y2="15676"/>
                        <a14:backgroundMark x1="8874" y1="40000" x2="8874" y2="40000"/>
                        <a14:backgroundMark x1="3754" y1="61622" x2="3754" y2="61622"/>
                        <a14:backgroundMark x1="5119" y1="87027" x2="5119" y2="87027"/>
                        <a14:backgroundMark x1="58703" y1="17297" x2="58703" y2="17297"/>
                        <a14:backgroundMark x1="17065" y1="1081" x2="17065" y2="1081"/>
                        <a14:backgroundMark x1="19795" y1="5405" x2="19795" y2="5405"/>
                        <a14:backgroundMark x1="24232" y1="5405" x2="24232" y2="5405"/>
                        <a14:backgroundMark x1="30717" y1="57297" x2="30717" y2="57297"/>
                        <a14:backgroundMark x1="45392" y1="51892" x2="45392" y2="51892"/>
                        <a14:backgroundMark x1="34130" y1="87568" x2="34130" y2="87568"/>
                        <a14:backgroundMark x1="43345" y1="84865" x2="43345" y2="84865"/>
                        <a14:backgroundMark x1="64505" y1="86486" x2="64505" y2="86486"/>
                        <a14:backgroundMark x1="58020" y1="62162" x2="58020" y2="62162"/>
                        <a14:backgroundMark x1="80205" y1="89730" x2="80205" y2="89730"/>
                        <a14:backgroundMark x1="97952" y1="58919" x2="97952" y2="58919"/>
                        <a14:backgroundMark x1="93515" y1="84324" x2="93515" y2="84324"/>
                        <a14:backgroundMark x1="26280" y1="1622" x2="26280" y2="1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5" y="216182"/>
            <a:ext cx="11525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5994FB-118D-493C-A78D-EBA337148BFD}"/>
              </a:ext>
            </a:extLst>
          </p:cNvPr>
          <p:cNvSpPr txBox="1"/>
          <p:nvPr/>
        </p:nvSpPr>
        <p:spPr>
          <a:xfrm>
            <a:off x="960120" y="236959"/>
            <a:ext cx="763523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Next steps…</a:t>
            </a:r>
          </a:p>
          <a:p>
            <a:pPr algn="ctr"/>
            <a:endParaRPr lang="en-GB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5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>
                <a:latin typeface="Arial" panose="020B0604020202020204" pitchFamily="34" charset="0"/>
                <a:cs typeface="Arial" panose="020B0604020202020204" pitchFamily="34" charset="0"/>
              </a:rPr>
              <a:t>Acceptance, </a:t>
            </a:r>
          </a:p>
          <a:p>
            <a:pPr algn="ctr"/>
            <a:r>
              <a:rPr lang="en-GB" sz="5400" b="1">
                <a:latin typeface="Arial" panose="020B0604020202020204" pitchFamily="34" charset="0"/>
                <a:cs typeface="Arial" panose="020B0604020202020204" pitchFamily="34" charset="0"/>
              </a:rPr>
              <a:t>Pre-examination, and beyond</a:t>
            </a:r>
          </a:p>
        </p:txBody>
      </p:sp>
    </p:spTree>
    <p:extLst>
      <p:ext uri="{BB962C8B-B14F-4D97-AF65-F5344CB8AC3E}">
        <p14:creationId xmlns:p14="http://schemas.microsoft.com/office/powerpoint/2010/main" val="245753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74037" y="1435707"/>
            <a:ext cx="47513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charset="0"/>
              </a:defRPr>
            </a:lvl1pPr>
            <a:lvl2pPr marL="5381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lnSpc>
                <a:spcPct val="8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APFP Regulations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days to decide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lnSpc>
                <a:spcPct val="8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tests:</a:t>
            </a:r>
          </a:p>
          <a:p>
            <a:pPr marL="536575" defTabSz="622300" fontAlgn="base">
              <a:lnSpc>
                <a:spcPct val="80000"/>
              </a:lnSpc>
              <a:spcAft>
                <a:spcPts val="1200"/>
              </a:spcAft>
              <a:buFontTx/>
              <a:buChar char="-"/>
              <a:defRPr/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NSIP</a:t>
            </a:r>
          </a:p>
          <a:p>
            <a:pPr marL="536575" defTabSz="622300" fontAlgn="base">
              <a:lnSpc>
                <a:spcPct val="80000"/>
              </a:lnSpc>
              <a:spcAft>
                <a:spcPts val="1200"/>
              </a:spcAft>
              <a:buFontTx/>
              <a:buChar char="-"/>
              <a:defRPr/>
            </a:pPr>
            <a:r>
              <a:rPr lang="en-GB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Adequacy of Consultation </a:t>
            </a:r>
          </a:p>
          <a:p>
            <a:pPr marL="536575" defTabSz="622300" fontAlgn="base">
              <a:lnSpc>
                <a:spcPct val="80000"/>
              </a:lnSpc>
              <a:spcAft>
                <a:spcPts val="1200"/>
              </a:spcAft>
              <a:buFontTx/>
              <a:buChar char="-"/>
              <a:defRPr/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suite of documents</a:t>
            </a:r>
          </a:p>
          <a:p>
            <a:pPr marL="536575" defTabSz="622300" fontAlgn="base">
              <a:lnSpc>
                <a:spcPct val="80000"/>
              </a:lnSpc>
              <a:spcAft>
                <a:spcPts val="1200"/>
              </a:spcAft>
              <a:buFontTx/>
              <a:buChar char="-"/>
              <a:defRPr/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plans are correct</a:t>
            </a:r>
          </a:p>
          <a:p>
            <a:pPr marL="536575" defTabSz="622300" fontAlgn="base">
              <a:lnSpc>
                <a:spcPct val="80000"/>
              </a:lnSpc>
              <a:spcAft>
                <a:spcPts val="1200"/>
              </a:spcAft>
              <a:buFontTx/>
              <a:buChar char="-"/>
              <a:defRPr/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Satisfactory standard</a:t>
            </a:r>
          </a:p>
          <a:p>
            <a:pPr marL="177800" indent="0" defTabSz="622300" fontAlgn="base">
              <a:lnSpc>
                <a:spcPct val="80000"/>
              </a:lnSpc>
              <a:spcAft>
                <a:spcPts val="1200"/>
              </a:spcAft>
              <a:defRPr/>
            </a:pPr>
            <a:endParaRPr lang="en-GB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22300" fontAlgn="base">
              <a:lnSpc>
                <a:spcPct val="80000"/>
              </a:lnSpc>
              <a:spcBef>
                <a:spcPct val="60000"/>
              </a:spcBef>
              <a:spcAft>
                <a:spcPct val="20000"/>
              </a:spcAft>
              <a:defRPr/>
            </a:pPr>
            <a:endParaRPr lang="en-GB">
              <a:solidFill>
                <a:srgbClr val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900" y="242486"/>
            <a:ext cx="759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  <a:t>Acceptance stage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31" y="1284955"/>
            <a:ext cx="2040359" cy="329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58" y="2934284"/>
            <a:ext cx="1998566" cy="298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</p:spTree>
    <p:extLst>
      <p:ext uri="{BB962C8B-B14F-4D97-AF65-F5344CB8AC3E}">
        <p14:creationId xmlns:p14="http://schemas.microsoft.com/office/powerpoint/2010/main" val="153211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4000" cy="391678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7" descr="PINS logo - 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24" y1="4324" x2="1024" y2="4324"/>
                        <a14:foregroundMark x1="12287" y1="49189" x2="12287" y2="49189"/>
                        <a14:foregroundMark x1="18430" y1="50270" x2="18430" y2="50270"/>
                        <a14:foregroundMark x1="31399" y1="53514" x2="31399" y2="53514"/>
                        <a14:foregroundMark x1="40956" y1="54054" x2="40956" y2="54054"/>
                        <a14:foregroundMark x1="51195" y1="54054" x2="51195" y2="54054"/>
                        <a14:foregroundMark x1="58703" y1="53514" x2="58703" y2="53514"/>
                        <a14:foregroundMark x1="63140" y1="60000" x2="63140" y2="60000"/>
                        <a14:foregroundMark x1="72355" y1="58378" x2="72355" y2="58378"/>
                        <a14:foregroundMark x1="81229" y1="48649" x2="81229" y2="48649"/>
                        <a14:foregroundMark x1="80887" y1="55135" x2="80887" y2="55135"/>
                        <a14:foregroundMark x1="80205" y1="56216" x2="80205" y2="56216"/>
                        <a14:foregroundMark x1="83959" y1="56216" x2="83959" y2="56216"/>
                        <a14:foregroundMark x1="83276" y1="57297" x2="83276" y2="57297"/>
                        <a14:foregroundMark x1="92491" y1="58919" x2="92491" y2="58919"/>
                        <a14:foregroundMark x1="9215" y1="79459" x2="9215" y2="79459"/>
                        <a14:foregroundMark x1="18430" y1="82162" x2="18430" y2="82162"/>
                        <a14:foregroundMark x1="26280" y1="82162" x2="26280" y2="82162"/>
                        <a14:foregroundMark x1="33447" y1="82162" x2="33447" y2="82162"/>
                        <a14:foregroundMark x1="44710" y1="82162" x2="44710" y2="82162"/>
                        <a14:foregroundMark x1="52560" y1="81622" x2="52560" y2="81622"/>
                        <a14:foregroundMark x1="58020" y1="80541" x2="58020" y2="80541"/>
                        <a14:foregroundMark x1="64505" y1="81622" x2="64505" y2="81622"/>
                        <a14:foregroundMark x1="70990" y1="82703" x2="70990" y2="82703"/>
                        <a14:foregroundMark x1="80205" y1="81622" x2="80205" y2="81622"/>
                        <a14:foregroundMark x1="85666" y1="82162" x2="85666" y2="82162"/>
                        <a14:foregroundMark x1="95222" y1="84324" x2="95222" y2="84324"/>
                        <a14:foregroundMark x1="1024" y1="17838" x2="1024" y2="17838"/>
                        <a14:foregroundMark x1="1024" y1="24324" x2="1024" y2="24324"/>
                        <a14:foregroundMark x1="1024" y1="38919" x2="1024" y2="38919"/>
                        <a14:backgroundMark x1="6485" y1="5405" x2="6485" y2="5405"/>
                        <a14:backgroundMark x1="3754" y1="15676" x2="3754" y2="15676"/>
                        <a14:backgroundMark x1="8874" y1="40000" x2="8874" y2="40000"/>
                        <a14:backgroundMark x1="3754" y1="61622" x2="3754" y2="61622"/>
                        <a14:backgroundMark x1="5119" y1="87027" x2="5119" y2="87027"/>
                        <a14:backgroundMark x1="58703" y1="17297" x2="58703" y2="17297"/>
                        <a14:backgroundMark x1="17065" y1="1081" x2="17065" y2="1081"/>
                        <a14:backgroundMark x1="19795" y1="5405" x2="19795" y2="5405"/>
                        <a14:backgroundMark x1="24232" y1="5405" x2="24232" y2="5405"/>
                        <a14:backgroundMark x1="30717" y1="57297" x2="30717" y2="57297"/>
                        <a14:backgroundMark x1="45392" y1="51892" x2="45392" y2="51892"/>
                        <a14:backgroundMark x1="34130" y1="87568" x2="34130" y2="87568"/>
                        <a14:backgroundMark x1="43345" y1="84865" x2="43345" y2="84865"/>
                        <a14:backgroundMark x1="64505" y1="86486" x2="64505" y2="86486"/>
                        <a14:backgroundMark x1="58020" y1="62162" x2="58020" y2="62162"/>
                        <a14:backgroundMark x1="80205" y1="89730" x2="80205" y2="89730"/>
                        <a14:backgroundMark x1="97952" y1="58919" x2="97952" y2="58919"/>
                        <a14:backgroundMark x1="93515" y1="84324" x2="93515" y2="84324"/>
                        <a14:backgroundMark x1="26280" y1="1622" x2="26280" y2="1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4491"/>
            <a:ext cx="11525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76344" y="204491"/>
            <a:ext cx="759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  <a:t>Pre-examination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" y="3849531"/>
            <a:ext cx="9144000" cy="291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3377" y="958854"/>
            <a:ext cx="8351837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accepted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Examining Authority appointed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r>
              <a:rPr lang="en-GB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Representations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endParaRPr lang="en-GB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endParaRPr lang="en-GB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endParaRPr lang="en-GB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endParaRPr lang="en-GB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endParaRPr lang="en-GB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 eaLnBrk="1" fontAlgn="base" hangingPunct="1">
              <a:lnSpc>
                <a:spcPct val="80000"/>
              </a:lnSpc>
              <a:spcAft>
                <a:spcPct val="20000"/>
              </a:spcAft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endParaRPr lang="en-GB" altLang="en-US" sz="1800" dirty="0"/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05375" y="1061768"/>
            <a:ext cx="3774033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Meeting 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r>
              <a:rPr lang="en-GB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authorities </a:t>
            </a:r>
          </a:p>
          <a:p>
            <a:pPr marL="717550" indent="-285750"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-"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Impact Report</a:t>
            </a:r>
          </a:p>
          <a:p>
            <a:pPr marL="717550" indent="-285750"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-"/>
            </a:pPr>
            <a:r>
              <a:rPr lang="en-GB" alt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SoCG</a:t>
            </a: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endParaRPr lang="en-GB" altLang="en-US" sz="1800"/>
          </a:p>
          <a:p>
            <a:pPr defTabSz="914400" eaLnBrk="1" fontAlgn="base" hangingPunct="1">
              <a:lnSpc>
                <a:spcPct val="80000"/>
              </a:lnSpc>
              <a:spcAft>
                <a:spcPct val="20000"/>
              </a:spcAft>
            </a:pPr>
            <a:r>
              <a:rPr lang="en-GB" altLang="en-US" sz="18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6225B-AC24-4E02-9377-57272EA6CC0C}"/>
              </a:ext>
            </a:extLst>
          </p:cNvPr>
          <p:cNvSpPr txBox="1"/>
          <p:nvPr/>
        </p:nvSpPr>
        <p:spPr>
          <a:xfrm>
            <a:off x="827783" y="2246719"/>
            <a:ext cx="5081527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of main issues/ concerns/ views related to the Proposed Development (only needs to be a summary).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inform the </a:t>
            </a:r>
            <a:r>
              <a:rPr lang="en-GB" alt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ExA’s</a:t>
            </a: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Initial Assessment of Principle Issues.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deadline for submission of Written Representation will be included in the Examination Timetable.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Representations should expand on matters raised in Relevant Representations.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en-GB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en-GB" alt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5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0EDE23-CF3B-4B1D-B798-A992089F6E64}"/>
              </a:ext>
            </a:extLst>
          </p:cNvPr>
          <p:cNvSpPr txBox="1"/>
          <p:nvPr/>
        </p:nvSpPr>
        <p:spPr>
          <a:xfrm>
            <a:off x="2017390" y="235200"/>
            <a:ext cx="759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Local Impact Reports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47C2F1-8DEB-4C1E-80CA-A5A060AE3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24886" y="1861439"/>
            <a:ext cx="4427037" cy="312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13D4B4-7693-45D9-BFA5-8A62526804C7}"/>
              </a:ext>
            </a:extLst>
          </p:cNvPr>
          <p:cNvSpPr/>
          <p:nvPr/>
        </p:nvSpPr>
        <p:spPr>
          <a:xfrm>
            <a:off x="5041726" y="5761731"/>
            <a:ext cx="401083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hlinkClick r:id="rId4"/>
              </a:rPr>
              <a:t>https://infrastructure.planninginspectorate.gov.uk/legislation-and-advice/advice-notes/advice-note-one-local-impact-reports/</a:t>
            </a:r>
            <a:r>
              <a:rPr lang="en-GB" sz="1050"/>
              <a:t>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EA992E2-445B-4280-A02D-6BABAAB50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16" y="3501008"/>
            <a:ext cx="4751387" cy="316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charset="0"/>
              </a:defRPr>
            </a:lvl1pPr>
            <a:lvl2pPr marL="5381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lnSpc>
                <a:spcPct val="8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SoS must have regard</a:t>
            </a:r>
          </a:p>
          <a:p>
            <a:pPr defTabSz="914400" fontAlgn="base">
              <a:lnSpc>
                <a:spcPct val="8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Positive, negative and neutral impacts on local area</a:t>
            </a:r>
          </a:p>
          <a:p>
            <a:pPr defTabSz="914400" fontAlgn="base">
              <a:lnSpc>
                <a:spcPct val="8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LIR</a:t>
            </a:r>
          </a:p>
          <a:p>
            <a:pPr defTabSz="914400" fontAlgn="base">
              <a:lnSpc>
                <a:spcPct val="8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A428 Black Cat, A66, Manston Airport</a:t>
            </a:r>
          </a:p>
          <a:p>
            <a:pPr marL="0" indent="0" defTabSz="914400" fontAlgn="base">
              <a:lnSpc>
                <a:spcPct val="80000"/>
              </a:lnSpc>
              <a:spcBef>
                <a:spcPct val="60000"/>
              </a:spcBef>
              <a:spcAft>
                <a:spcPct val="20000"/>
              </a:spcAft>
              <a:defRPr/>
            </a:pPr>
            <a:endParaRPr lang="en-GB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DE884E-7AA6-4D25-BF95-111F5E141E3E}"/>
              </a:ext>
            </a:extLst>
          </p:cNvPr>
          <p:cNvSpPr/>
          <p:nvPr/>
        </p:nvSpPr>
        <p:spPr>
          <a:xfrm>
            <a:off x="278583" y="1484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“…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a report in writing</a:t>
            </a:r>
          </a:p>
          <a:p>
            <a:pPr algn="ctr"/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giving details of the likely impact of the</a:t>
            </a:r>
          </a:p>
          <a:p>
            <a:pPr algn="ctr"/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proposed development on the authority’s</a:t>
            </a:r>
          </a:p>
          <a:p>
            <a:pPr algn="ctr"/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area (or any part of that area)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(Section 60 PA2008)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E3B1F0D-B1FE-4F3E-B23A-81E3BCF70FD7}"/>
              </a:ext>
            </a:extLst>
          </p:cNvPr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</p:spTree>
    <p:extLst>
      <p:ext uri="{BB962C8B-B14F-4D97-AF65-F5344CB8AC3E}">
        <p14:creationId xmlns:p14="http://schemas.microsoft.com/office/powerpoint/2010/main" val="389934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8620" r="19595" b="23501"/>
          <a:stretch/>
        </p:blipFill>
        <p:spPr bwMode="auto">
          <a:xfrm>
            <a:off x="0" y="40631"/>
            <a:ext cx="9144000" cy="629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PINS logo - 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4" y1="4324" x2="1024" y2="4324"/>
                        <a14:foregroundMark x1="12287" y1="49189" x2="12287" y2="49189"/>
                        <a14:foregroundMark x1="18430" y1="50270" x2="18430" y2="50270"/>
                        <a14:foregroundMark x1="31399" y1="53514" x2="31399" y2="53514"/>
                        <a14:foregroundMark x1="40956" y1="54054" x2="40956" y2="54054"/>
                        <a14:foregroundMark x1="51195" y1="54054" x2="51195" y2="54054"/>
                        <a14:foregroundMark x1="58703" y1="53514" x2="58703" y2="53514"/>
                        <a14:foregroundMark x1="63140" y1="60000" x2="63140" y2="60000"/>
                        <a14:foregroundMark x1="72355" y1="58378" x2="72355" y2="58378"/>
                        <a14:foregroundMark x1="81229" y1="48649" x2="81229" y2="48649"/>
                        <a14:foregroundMark x1="80887" y1="55135" x2="80887" y2="55135"/>
                        <a14:foregroundMark x1="80205" y1="56216" x2="80205" y2="56216"/>
                        <a14:foregroundMark x1="83959" y1="56216" x2="83959" y2="56216"/>
                        <a14:foregroundMark x1="83276" y1="57297" x2="83276" y2="57297"/>
                        <a14:foregroundMark x1="92491" y1="58919" x2="92491" y2="58919"/>
                        <a14:foregroundMark x1="9215" y1="79459" x2="9215" y2="79459"/>
                        <a14:foregroundMark x1="18430" y1="82162" x2="18430" y2="82162"/>
                        <a14:foregroundMark x1="26280" y1="82162" x2="26280" y2="82162"/>
                        <a14:foregroundMark x1="33447" y1="82162" x2="33447" y2="82162"/>
                        <a14:foregroundMark x1="44710" y1="82162" x2="44710" y2="82162"/>
                        <a14:foregroundMark x1="52560" y1="81622" x2="52560" y2="81622"/>
                        <a14:foregroundMark x1="58020" y1="80541" x2="58020" y2="80541"/>
                        <a14:foregroundMark x1="64505" y1="81622" x2="64505" y2="81622"/>
                        <a14:foregroundMark x1="70990" y1="82703" x2="70990" y2="82703"/>
                        <a14:foregroundMark x1="80205" y1="81622" x2="80205" y2="81622"/>
                        <a14:foregroundMark x1="85666" y1="82162" x2="85666" y2="82162"/>
                        <a14:foregroundMark x1="95222" y1="84324" x2="95222" y2="84324"/>
                        <a14:foregroundMark x1="1024" y1="17838" x2="1024" y2="17838"/>
                        <a14:foregroundMark x1="1024" y1="24324" x2="1024" y2="24324"/>
                        <a14:foregroundMark x1="1024" y1="38919" x2="1024" y2="38919"/>
                        <a14:backgroundMark x1="6485" y1="5405" x2="6485" y2="5405"/>
                        <a14:backgroundMark x1="3754" y1="15676" x2="3754" y2="15676"/>
                        <a14:backgroundMark x1="8874" y1="40000" x2="8874" y2="40000"/>
                        <a14:backgroundMark x1="3754" y1="61622" x2="3754" y2="61622"/>
                        <a14:backgroundMark x1="5119" y1="87027" x2="5119" y2="87027"/>
                        <a14:backgroundMark x1="58703" y1="17297" x2="58703" y2="17297"/>
                        <a14:backgroundMark x1="17065" y1="1081" x2="17065" y2="1081"/>
                        <a14:backgroundMark x1="19795" y1="5405" x2="19795" y2="5405"/>
                        <a14:backgroundMark x1="24232" y1="5405" x2="24232" y2="5405"/>
                        <a14:backgroundMark x1="30717" y1="57297" x2="30717" y2="57297"/>
                        <a14:backgroundMark x1="45392" y1="51892" x2="45392" y2="51892"/>
                        <a14:backgroundMark x1="34130" y1="87568" x2="34130" y2="87568"/>
                        <a14:backgroundMark x1="43345" y1="84865" x2="43345" y2="84865"/>
                        <a14:backgroundMark x1="64505" y1="86486" x2="64505" y2="86486"/>
                        <a14:backgroundMark x1="58020" y1="62162" x2="58020" y2="62162"/>
                        <a14:backgroundMark x1="80205" y1="89730" x2="80205" y2="89730"/>
                        <a14:backgroundMark x1="97952" y1="58919" x2="97952" y2="58919"/>
                        <a14:backgroundMark x1="93515" y1="84324" x2="93515" y2="84324"/>
                        <a14:backgroundMark x1="26280" y1="1622" x2="26280" y2="1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6866"/>
            <a:ext cx="11525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17378" y="1689847"/>
            <a:ext cx="5077258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Six months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Certainty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Inquisitorial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Relevant and important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NPS(s)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Local policy context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GB" sz="280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GB" sz="2800"/>
          </a:p>
        </p:txBody>
      </p:sp>
      <p:sp>
        <p:nvSpPr>
          <p:cNvPr id="18" name="TextBox 17"/>
          <p:cNvSpPr txBox="1"/>
          <p:nvPr/>
        </p:nvSpPr>
        <p:spPr>
          <a:xfrm>
            <a:off x="2843808" y="231182"/>
            <a:ext cx="759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Examination stage</a:t>
            </a: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-2704" y="6339130"/>
            <a:ext cx="9144000" cy="548680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28000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Verdana" pitchFamily="34" charset="0"/>
              </a:rPr>
              <a:t>Planning Act 2008 process</a:t>
            </a:r>
          </a:p>
        </p:txBody>
      </p:sp>
    </p:spTree>
    <p:extLst>
      <p:ext uri="{BB962C8B-B14F-4D97-AF65-F5344CB8AC3E}">
        <p14:creationId xmlns:p14="http://schemas.microsoft.com/office/powerpoint/2010/main" val="21665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325522F2-5C7E-430E-94EF-9290DE8DF142}">
  <ds:schemaRefs>
    <ds:schemaRef ds:uri="http://www.boldonjames.com/2008/01/sie/internal/label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592</Words>
  <Application>Microsoft Office PowerPoint</Application>
  <PresentationFormat>On-screen Show (4:3)</PresentationFormat>
  <Paragraphs>166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Verdana</vt:lpstr>
      <vt:lpstr>Default Design</vt:lpstr>
      <vt:lpstr>2_Default Design</vt:lpstr>
      <vt:lpstr>Planning Act 2008 process:  Overview, where we are, and next steps…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Legislation, guidance and advice</vt:lpstr>
      <vt:lpstr>Local Authorities  - what next?</vt:lpstr>
      <vt:lpstr>Further information</vt:lpstr>
      <vt:lpstr>PowerPoint Presentation</vt:lpstr>
    </vt:vector>
  </TitlesOfParts>
  <Company>Department for Communities and Local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Price</dc:creator>
  <cp:lastModifiedBy>Whitlock, Melissa</cp:lastModifiedBy>
  <cp:revision>3</cp:revision>
  <cp:lastPrinted>2017-04-03T13:16:17Z</cp:lastPrinted>
  <dcterms:created xsi:type="dcterms:W3CDTF">2016-12-12T10:20:30Z</dcterms:created>
  <dcterms:modified xsi:type="dcterms:W3CDTF">2023-02-21T15:10:32Z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976122b4-9c4a-4c12-b987-966e9bcefa39</vt:lpwstr>
  </property>
  <property fmtid="{D5CDD505-2E9C-101B-9397-08002B2CF9AE}" pid="3" name="bjSaver">
    <vt:lpwstr>6p56Iu77HObWCqetYa0uOUPeTBsGYhy4</vt:lpwstr>
  </property>
  <property fmtid="{D5CDD505-2E9C-101B-9397-08002B2CF9AE}" pid="4" name="bjDocumentSecurityLabel">
    <vt:lpwstr>No Marking</vt:lpwstr>
  </property>
</Properties>
</file>